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74" r:id="rId3"/>
    <p:sldId id="292" r:id="rId4"/>
    <p:sldId id="259" r:id="rId5"/>
    <p:sldId id="294" r:id="rId6"/>
    <p:sldId id="282" r:id="rId7"/>
    <p:sldId id="283" r:id="rId8"/>
    <p:sldId id="285" r:id="rId9"/>
    <p:sldId id="286" r:id="rId10"/>
    <p:sldId id="288" r:id="rId11"/>
    <p:sldId id="289" r:id="rId12"/>
    <p:sldId id="287" r:id="rId13"/>
    <p:sldId id="291" r:id="rId14"/>
    <p:sldId id="293" r:id="rId15"/>
    <p:sldId id="290" r:id="rId16"/>
    <p:sldId id="265"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M. Burns" initials="E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90D0"/>
    <a:srgbClr val="0065B0"/>
    <a:srgbClr val="2E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686" autoAdjust="0"/>
  </p:normalViewPr>
  <p:slideViewPr>
    <p:cSldViewPr>
      <p:cViewPr varScale="1">
        <p:scale>
          <a:sx n="72" d="100"/>
          <a:sy n="72" d="100"/>
        </p:scale>
        <p:origin x="-20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23T08:49:30.291" idx="1">
    <p:pos x="10" y="10"/>
    <p:text>Language in the narritive might fit better in a differnt slide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C430CA7E-C46E-41ED-8533-9B77174DD0EC}" type="datetimeFigureOut">
              <a:rPr lang="en-US" smtClean="0"/>
              <a:t>12/23/2015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370635B5-FF59-406E-B74D-09342D338540}" type="slidenum">
              <a:rPr lang="en-US" smtClean="0"/>
              <a:t>‹#›</a:t>
            </a:fld>
            <a:endParaRPr lang="en-US"/>
          </a:p>
        </p:txBody>
      </p:sp>
    </p:spTree>
    <p:extLst>
      <p:ext uri="{BB962C8B-B14F-4D97-AF65-F5344CB8AC3E}">
        <p14:creationId xmlns:p14="http://schemas.microsoft.com/office/powerpoint/2010/main" val="231045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1</a:t>
            </a:fld>
            <a:endParaRPr lang="en-US"/>
          </a:p>
        </p:txBody>
      </p:sp>
    </p:spTree>
    <p:extLst>
      <p:ext uri="{BB962C8B-B14F-4D97-AF65-F5344CB8AC3E}">
        <p14:creationId xmlns:p14="http://schemas.microsoft.com/office/powerpoint/2010/main" val="298736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doing a 50-year</a:t>
            </a:r>
            <a:r>
              <a:rPr lang="en-US" baseline="0" dirty="0" smtClean="0"/>
              <a:t> forecast, we can inform decision-makers not only about upcoming costs but can also model consequences of deferring investments (“so what”.  </a:t>
            </a:r>
            <a:endParaRPr lang="en-US" dirty="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10</a:t>
            </a:fld>
            <a:endParaRPr lang="en-US"/>
          </a:p>
        </p:txBody>
      </p:sp>
    </p:spTree>
    <p:extLst>
      <p:ext uri="{BB962C8B-B14F-4D97-AF65-F5344CB8AC3E}">
        <p14:creationId xmlns:p14="http://schemas.microsoft.com/office/powerpoint/2010/main" val="32143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forecast just for bridges and structures.</a:t>
            </a:r>
          </a:p>
          <a:p>
            <a:endParaRPr lang="en-US" dirty="0" smtClean="0"/>
          </a:p>
          <a:p>
            <a:r>
              <a:rPr lang="en-US" dirty="0" smtClean="0"/>
              <a:t>Seattle has a couple of structure</a:t>
            </a:r>
            <a:r>
              <a:rPr lang="en-US" baseline="0" dirty="0" smtClean="0"/>
              <a:t> classes that are a little unusual:  seawalls and areaways.  I’ll give a quick overview of the seawall in a few minutes.</a:t>
            </a:r>
          </a:p>
          <a:p>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Areaways are usable areas under the street and between buildings.  </a:t>
            </a:r>
            <a:r>
              <a:rPr lang="en-US" dirty="0" smtClean="0">
                <a:effectLst/>
              </a:rPr>
              <a:t>Most of the 115 areaways in downtown were created when City engineers raised Pioneer Square’s streets a full story following the Great Seattle Fire of 1889.</a:t>
            </a:r>
            <a:endParaRPr lang="en-US" dirty="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11</a:t>
            </a:fld>
            <a:endParaRPr lang="en-US"/>
          </a:p>
        </p:txBody>
      </p:sp>
    </p:spTree>
    <p:extLst>
      <p:ext uri="{BB962C8B-B14F-4D97-AF65-F5344CB8AC3E}">
        <p14:creationId xmlns:p14="http://schemas.microsoft.com/office/powerpoint/2010/main" val="354722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Status and Anticipated Annual </a:t>
            </a:r>
            <a:r>
              <a:rPr lang="en-US" dirty="0" smtClean="0"/>
              <a:t>Growth</a:t>
            </a:r>
          </a:p>
          <a:p>
            <a:endParaRPr lang="en-US" dirty="0"/>
          </a:p>
          <a:p>
            <a:pPr marL="171450" indent="-171450">
              <a:buFont typeface="Arial" panose="020B0604020202020204" pitchFamily="34" charset="0"/>
              <a:buChar char="•"/>
            </a:pPr>
            <a:r>
              <a:rPr lang="en-US" dirty="0" smtClean="0"/>
              <a:t>Roadway </a:t>
            </a:r>
            <a:r>
              <a:rPr lang="en-US" dirty="0"/>
              <a:t>Structures database has maintained the inventory of retaining walls since 1994. In 2013, we converted the inventory to the Hansen Asset Management central data repository.  </a:t>
            </a:r>
            <a:endParaRPr lang="en-US" dirty="0" smtClean="0"/>
          </a:p>
          <a:p>
            <a:endParaRPr lang="en-US" dirty="0"/>
          </a:p>
          <a:p>
            <a:pPr marL="171450" indent="-171450">
              <a:buFont typeface="Arial" panose="020B0604020202020204" pitchFamily="34" charset="0"/>
              <a:buChar char="•"/>
            </a:pPr>
            <a:r>
              <a:rPr lang="en-US" dirty="0"/>
              <a:t>On average, 5-10 new retaining walls are built each year, or approximately 1,125-3,375 square feet. </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Developers </a:t>
            </a:r>
            <a:r>
              <a:rPr lang="en-US" dirty="0"/>
              <a:t>often build retaining walls, and turn over ownership and maintenance responsibility to SDOT after construction. </a:t>
            </a:r>
            <a:r>
              <a:rPr lang="en-US" dirty="0" smtClean="0"/>
              <a:t>Pressure to develop</a:t>
            </a:r>
            <a:r>
              <a:rPr lang="en-US" baseline="0" dirty="0" smtClean="0"/>
              <a:t> otherwise marginal properties is increasing with rapid population and economic growth.</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 </a:t>
            </a:r>
            <a:r>
              <a:rPr lang="en-US" dirty="0"/>
              <a:t>number of new retaining walls built per year may increase dramatically if there is a high incidence of landslides in any given year, as was the case in 1996-1997 when ten (10) new retaining walls were built</a:t>
            </a:r>
            <a:r>
              <a:rPr lang="en-US" dirty="0" smtClean="0"/>
              <a:t>.</a:t>
            </a:r>
          </a:p>
          <a:p>
            <a:endParaRPr lang="en-US" dirty="0"/>
          </a:p>
          <a:p>
            <a:pPr marL="171450" indent="-171450">
              <a:buFont typeface="Arial" panose="020B0604020202020204" pitchFamily="34" charset="0"/>
              <a:buChar char="•"/>
            </a:pPr>
            <a:r>
              <a:rPr lang="en-US" dirty="0"/>
              <a:t>The estimated replacement value of retaining walls includes the Alaskan Way Seawall</a:t>
            </a:r>
            <a:r>
              <a:rPr lang="en-US" dirty="0" smtClean="0"/>
              <a:t>.</a:t>
            </a:r>
          </a:p>
          <a:p>
            <a:pPr marL="0" indent="0">
              <a:buFont typeface="Arial" panose="020B0604020202020204" pitchFamily="34" charset="0"/>
              <a:buNone/>
            </a:pPr>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12</a:t>
            </a:fld>
            <a:endParaRPr lang="en-US"/>
          </a:p>
        </p:txBody>
      </p:sp>
    </p:spTree>
    <p:extLst>
      <p:ext uri="{BB962C8B-B14F-4D97-AF65-F5344CB8AC3E}">
        <p14:creationId xmlns:p14="http://schemas.microsoft.com/office/powerpoint/2010/main" val="256496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4056" indent="-174056">
              <a:buFont typeface="Arial" panose="020B0604020202020204" pitchFamily="34" charset="0"/>
              <a:buChar char="•"/>
            </a:pPr>
            <a:r>
              <a:rPr lang="en-US" dirty="0"/>
              <a:t>We assess retaining wall condition through periodic inspection. Complete inspection of retaining walls started in the late 1980s and has been conducted on an average of once every ten (10) years given current funding levels. Roadway Structures engineers would prefer to conduct condition assessments every five (5) years but funding limitations do not allow this. </a:t>
            </a:r>
            <a:endParaRPr lang="en-US" dirty="0" smtClean="0"/>
          </a:p>
          <a:p>
            <a:pPr marL="0" indent="0">
              <a:buFont typeface="Arial" panose="020B0604020202020204" pitchFamily="34" charset="0"/>
              <a:buNone/>
            </a:pPr>
            <a:endParaRPr lang="en-US" dirty="0"/>
          </a:p>
          <a:p>
            <a:pPr marL="174056" indent="-174056">
              <a:buFont typeface="Arial" panose="020B0604020202020204" pitchFamily="34" charset="0"/>
              <a:buChar char="•"/>
            </a:pPr>
            <a:r>
              <a:rPr lang="en-US" dirty="0"/>
              <a:t>SDOT conducts regular inspections, including underwater inspections, and monitoring of the Alaskan Way Seawall. </a:t>
            </a:r>
          </a:p>
          <a:p>
            <a:pPr marL="174056" indent="-174056">
              <a:buFont typeface="Arial" panose="020B0604020202020204" pitchFamily="34" charset="0"/>
              <a:buChar char="•"/>
            </a:pPr>
            <a:endParaRPr lang="en-US" dirty="0"/>
          </a:p>
          <a:p>
            <a:pPr marL="174056" indent="-174056" defTabSz="928299">
              <a:buFont typeface="Arial" panose="020B0604020202020204" pitchFamily="34" charset="0"/>
              <a:buChar char="•"/>
              <a:defRPr/>
            </a:pPr>
            <a:r>
              <a:rPr lang="en-US" dirty="0"/>
              <a:t>We repair retaining walls on a priority basis up to the level of available funding according to the same maintenance response criteria. </a:t>
            </a:r>
            <a:endParaRPr lang="en-US" dirty="0" smtClean="0"/>
          </a:p>
          <a:p>
            <a:pPr marL="0" indent="0" defTabSz="928299">
              <a:buFont typeface="Arial" panose="020B0604020202020204" pitchFamily="34" charset="0"/>
              <a:buNone/>
              <a:defRPr/>
            </a:pPr>
            <a:endParaRPr lang="en-US" dirty="0"/>
          </a:p>
          <a:p>
            <a:pPr marL="174056" indent="-174056" defTabSz="928299">
              <a:buFont typeface="Arial" panose="020B0604020202020204" pitchFamily="34" charset="0"/>
              <a:buChar char="•"/>
              <a:defRPr/>
            </a:pPr>
            <a:r>
              <a:rPr lang="en-US" dirty="0"/>
              <a:t>This funding allows Roadway Structures to inspect and maintain the retaining walls in a functional state, but does not allow establishment of a maintenance program that will ensure repair of defects that would prevent further deterioration of the retaining wall, nor to rehabilitate or replace aging retaining walls. Rehabilitation and/or replacement of retaining walls is conducted on a case-by-case basis as part of a capital project.</a:t>
            </a:r>
          </a:p>
          <a:p>
            <a:pPr marL="0" indent="0">
              <a:buFont typeface="Arial" panose="020B0604020202020204" pitchFamily="34" charset="0"/>
              <a:buNone/>
            </a:pP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13</a:t>
            </a:fld>
            <a:endParaRPr lang="en-US"/>
          </a:p>
        </p:txBody>
      </p:sp>
    </p:spTree>
    <p:extLst>
      <p:ext uri="{BB962C8B-B14F-4D97-AF65-F5344CB8AC3E}">
        <p14:creationId xmlns:p14="http://schemas.microsoft.com/office/powerpoint/2010/main" val="256496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Retaining walls are difficult</a:t>
            </a:r>
            <a:r>
              <a:rPr lang="en-US" baseline="0" dirty="0" smtClean="0"/>
              <a:t> to predict useful life.  Much easier to understand the failure mechanisms for gravity structures – mass keeps them in place. Bridges also much easier because they’re easier to access.  </a:t>
            </a:r>
          </a:p>
          <a:p>
            <a:endParaRPr lang="en-US" baseline="0" dirty="0" smtClean="0"/>
          </a:p>
          <a:p>
            <a:r>
              <a:rPr lang="en-US" baseline="0" dirty="0" smtClean="0"/>
              <a:t>For retaining walls, condition through inspection is more critical.  Data points – condition not deteriorating, can be fairly confident the useful life can be extended.  When you see the deterioration curve can then predict remaining useful life.  </a:t>
            </a:r>
          </a:p>
          <a:p>
            <a:endParaRPr lang="en-US" baseline="0" dirty="0" smtClean="0"/>
          </a:p>
          <a:p>
            <a:r>
              <a:rPr lang="en-US" baseline="0" dirty="0" smtClean="0"/>
              <a:t>Would like to see a more robust inspection program.   Long term operational cost – less realistic with good condition retaining walls.  Consequence of risk – how important is that structure?  </a:t>
            </a:r>
          </a:p>
          <a:p>
            <a:endParaRPr lang="en-US" baseline="0" dirty="0" smtClean="0"/>
          </a:p>
          <a:p>
            <a:r>
              <a:rPr lang="en-US" baseline="0" dirty="0" smtClean="0"/>
              <a:t>Ideal inspection program – adjust frequency based on condition, consequence of failure, structure type some deteriorate faster), ideal range is 3 – 5 years depending on criteria.  </a:t>
            </a:r>
          </a:p>
        </p:txBody>
      </p:sp>
      <p:sp>
        <p:nvSpPr>
          <p:cNvPr id="4" name="Slide Number Placeholder 3"/>
          <p:cNvSpPr>
            <a:spLocks noGrp="1"/>
          </p:cNvSpPr>
          <p:nvPr>
            <p:ph type="sldNum" sz="quarter" idx="10"/>
          </p:nvPr>
        </p:nvSpPr>
        <p:spPr/>
        <p:txBody>
          <a:bodyPr/>
          <a:lstStyle/>
          <a:p>
            <a:fld id="{370635B5-FF59-406E-B74D-09342D338540}" type="slidenum">
              <a:rPr lang="en-US" smtClean="0"/>
              <a:t>14</a:t>
            </a:fld>
            <a:endParaRPr lang="en-US"/>
          </a:p>
        </p:txBody>
      </p:sp>
    </p:spTree>
    <p:extLst>
      <p:ext uri="{BB962C8B-B14F-4D97-AF65-F5344CB8AC3E}">
        <p14:creationId xmlns:p14="http://schemas.microsoft.com/office/powerpoint/2010/main" val="118523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The Alaskan Way Seawall is the city’s longest retaining wall, measuring over 7,000 feet in length, and protects the central city waterfront along Elliott Bay. </a:t>
            </a:r>
          </a:p>
          <a:p>
            <a:endParaRPr lang="en-US" dirty="0" smtClean="0"/>
          </a:p>
          <a:p>
            <a:r>
              <a:rPr lang="en-US" dirty="0" smtClean="0"/>
              <a:t>Left picture is an</a:t>
            </a:r>
            <a:r>
              <a:rPr lang="en-US" baseline="0" dirty="0" smtClean="0"/>
              <a:t> inspection of the old structure</a:t>
            </a:r>
          </a:p>
          <a:p>
            <a:r>
              <a:rPr lang="en-US" baseline="0" dirty="0" smtClean="0"/>
              <a:t>Right picture is the new wall and sidewalk structure w/ cantilevered/windowed sidewalk   </a:t>
            </a:r>
          </a:p>
          <a:p>
            <a:endParaRPr lang="en-US" baseline="0" dirty="0" smtClean="0"/>
          </a:p>
          <a:p>
            <a:pPr marL="174056" indent="-174056">
              <a:buFont typeface="Arial" panose="020B0604020202020204" pitchFamily="34" charset="0"/>
              <a:buChar char="•"/>
            </a:pPr>
            <a:r>
              <a:rPr lang="en-US" dirty="0"/>
              <a:t>The northern portion of the central seawall is more than 70 years old and considered to be in poor condition.  SDOT is in the process of a multi-year replacement of the southern 4,000 feet of the central waterfront section of the seawall.  </a:t>
            </a:r>
            <a:endParaRPr lang="en-US" dirty="0" smtClean="0"/>
          </a:p>
          <a:p>
            <a:pPr marL="0" indent="0">
              <a:buFont typeface="Arial" panose="020B0604020202020204" pitchFamily="34" charset="0"/>
              <a:buNone/>
            </a:pPr>
            <a:endParaRPr lang="en-US" dirty="0"/>
          </a:p>
          <a:p>
            <a:pPr marL="174056" indent="-174056">
              <a:buFont typeface="Arial" panose="020B0604020202020204" pitchFamily="34" charset="0"/>
              <a:buChar char="•"/>
            </a:pPr>
            <a:r>
              <a:rPr lang="en-US" dirty="0"/>
              <a:t>In recent years, SDOT has performed some major repair work via capital projects on portions of the seawall, including earthquake damage repair following the 2001 Nisqually Earthquake.</a:t>
            </a:r>
          </a:p>
          <a:p>
            <a:endParaRPr lang="en-US" dirty="0" smtClean="0"/>
          </a:p>
          <a:p>
            <a:pPr marL="174056" indent="-174056">
              <a:buFont typeface="Arial" panose="020B0604020202020204" pitchFamily="34" charset="0"/>
              <a:buChar char="•"/>
            </a:pPr>
            <a:r>
              <a:rPr lang="en-US" baseline="0" dirty="0" smtClean="0"/>
              <a:t>Seawall – design criteria used long term asset management.  We ask how can you minimize the cost over the life cycle by building into the design ways that support its longevity.  Design life is 75, but want it to last 100 years, including accommodations for sea level rise.</a:t>
            </a:r>
          </a:p>
          <a:p>
            <a:pPr marL="0" indent="0">
              <a:buFont typeface="Arial" panose="020B0604020202020204" pitchFamily="34" charset="0"/>
              <a:buNone/>
            </a:pPr>
            <a:r>
              <a:rPr lang="en-US" baseline="0" dirty="0" smtClean="0"/>
              <a:t> </a:t>
            </a:r>
          </a:p>
          <a:p>
            <a:pPr marL="174056" indent="-174056">
              <a:buFont typeface="Arial" panose="020B0604020202020204" pitchFamily="34" charset="0"/>
              <a:buChar char="•"/>
            </a:pPr>
            <a:r>
              <a:rPr lang="en-US" baseline="0" dirty="0" smtClean="0"/>
              <a:t>Material – higher cost to extend the life.  Chose design detailing (eliminated some design solutions because we couldn't’ verify their long term performance.)  Cantilever sidewalk was a challenge because of how you resist the gravity – putting an anchor down to the ground was not accepted in the saltwater environment.  Made it function w/ gravity with weight and concrete to avoid collapse.</a:t>
            </a:r>
          </a:p>
          <a:p>
            <a:pPr marL="0" indent="0">
              <a:buFont typeface="Arial" panose="020B0604020202020204" pitchFamily="34" charset="0"/>
              <a:buNone/>
            </a:pPr>
            <a:endParaRPr lang="en-US" baseline="0" dirty="0" smtClean="0"/>
          </a:p>
          <a:p>
            <a:pPr marL="174056" indent="-174056">
              <a:buFont typeface="Arial" panose="020B0604020202020204" pitchFamily="34" charset="0"/>
              <a:buChar char="•"/>
            </a:pPr>
            <a:r>
              <a:rPr lang="en-US" baseline="0" dirty="0" smtClean="0"/>
              <a:t>Key desired outcome is to promote habitat, especially for endangered salmon.  Materials and textures were researched and used to provide light, safe refuge and aquatic food sources.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Used a General Contractor Construction Manager (GCCM) alternative public works contract to put more value in constructability.  GCCM informs us on what would make it easier, but didn’t work as anticipated.  Couldn’t pump all that water.  Also needed to work with the tide situation.  Needed a cut off wall on land and water.  Contractor used sheet metal on sea side, freezing on ground side.  </a:t>
            </a:r>
          </a:p>
          <a:p>
            <a:endParaRPr lang="en-US" baseline="0" dirty="0" smtClean="0"/>
          </a:p>
          <a:p>
            <a:pPr marL="171450" indent="-171450">
              <a:buFont typeface="Arial" panose="020B0604020202020204" pitchFamily="34" charset="0"/>
              <a:buChar char="•"/>
            </a:pPr>
            <a:r>
              <a:rPr lang="en-US" baseline="0" dirty="0" smtClean="0"/>
              <a:t>Team is reviewing costs, validation of assumptions, management assumptions are based on the level of service.  Were our assumptions correct.  </a:t>
            </a:r>
          </a:p>
          <a:p>
            <a:pPr marL="0" indent="0">
              <a:buFont typeface="Arial" panose="020B0604020202020204" pitchFamily="34" charset="0"/>
              <a:buNone/>
            </a:pPr>
            <a:endParaRPr lang="en-US" baseline="0" dirty="0" smtClean="0"/>
          </a:p>
          <a:p>
            <a:r>
              <a:rPr lang="en-US" baseline="0" dirty="0" smtClean="0"/>
              <a:t>Project anticipated to be complete by 3</a:t>
            </a:r>
            <a:r>
              <a:rPr lang="en-US" baseline="30000" dirty="0" smtClean="0"/>
              <a:t>rd</a:t>
            </a:r>
            <a:r>
              <a:rPr lang="en-US" baseline="0" dirty="0" smtClean="0"/>
              <a:t> q 2017.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15</a:t>
            </a:fld>
            <a:endParaRPr lang="en-US"/>
          </a:p>
        </p:txBody>
      </p:sp>
    </p:spTree>
    <p:extLst>
      <p:ext uri="{BB962C8B-B14F-4D97-AF65-F5344CB8AC3E}">
        <p14:creationId xmlns:p14="http://schemas.microsoft.com/office/powerpoint/2010/main" val="83553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16</a:t>
            </a:fld>
            <a:endParaRPr lang="en-US"/>
          </a:p>
        </p:txBody>
      </p:sp>
    </p:spTree>
    <p:extLst>
      <p:ext uri="{BB962C8B-B14F-4D97-AF65-F5344CB8AC3E}">
        <p14:creationId xmlns:p14="http://schemas.microsoft.com/office/powerpoint/2010/main" val="86439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core values for transportation anchor to the core values that Mayor Murray has laid out in his vision (Move Seattle) for Seattle:</a:t>
            </a:r>
          </a:p>
          <a:p>
            <a:pPr marL="174056" indent="-174056">
              <a:buFont typeface="Arial" panose="020B0604020202020204" pitchFamily="34" charset="0"/>
              <a:buChar char="•"/>
            </a:pPr>
            <a:r>
              <a:rPr lang="en-US" baseline="0" dirty="0" smtClean="0"/>
              <a:t>Safe</a:t>
            </a:r>
          </a:p>
          <a:p>
            <a:pPr marL="174056" indent="-174056">
              <a:buFont typeface="Arial" panose="020B0604020202020204" pitchFamily="34" charset="0"/>
              <a:buChar char="•"/>
            </a:pPr>
            <a:r>
              <a:rPr lang="en-US" baseline="0" dirty="0" smtClean="0"/>
              <a:t>Interconnected</a:t>
            </a:r>
          </a:p>
          <a:p>
            <a:pPr marL="174056" indent="-174056">
              <a:buFont typeface="Arial" panose="020B0604020202020204" pitchFamily="34" charset="0"/>
              <a:buChar char="•"/>
            </a:pPr>
            <a:r>
              <a:rPr lang="en-US" baseline="0" dirty="0" smtClean="0"/>
              <a:t>Affordable</a:t>
            </a:r>
          </a:p>
          <a:p>
            <a:pPr marL="174056" indent="-174056">
              <a:buFont typeface="Arial" panose="020B0604020202020204" pitchFamily="34" charset="0"/>
              <a:buChar char="•"/>
            </a:pPr>
            <a:r>
              <a:rPr lang="en-US" baseline="0" dirty="0" smtClean="0"/>
              <a:t>Vibrant</a:t>
            </a:r>
          </a:p>
          <a:p>
            <a:pPr marL="174056" indent="-174056">
              <a:buFont typeface="Arial" panose="020B0604020202020204" pitchFamily="34" charset="0"/>
              <a:buChar char="•"/>
            </a:pPr>
            <a:r>
              <a:rPr lang="en-US" baseline="0" dirty="0" smtClean="0"/>
              <a:t>Innovative</a:t>
            </a:r>
          </a:p>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2</a:t>
            </a:fld>
            <a:endParaRPr lang="en-US"/>
          </a:p>
        </p:txBody>
      </p:sp>
    </p:spTree>
    <p:extLst>
      <p:ext uri="{BB962C8B-B14F-4D97-AF65-F5344CB8AC3E}">
        <p14:creationId xmlns:p14="http://schemas.microsoft.com/office/powerpoint/2010/main" val="282764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3</a:t>
            </a:fld>
            <a:endParaRPr lang="en-US"/>
          </a:p>
        </p:txBody>
      </p:sp>
    </p:spTree>
    <p:extLst>
      <p:ext uri="{BB962C8B-B14F-4D97-AF65-F5344CB8AC3E}">
        <p14:creationId xmlns:p14="http://schemas.microsoft.com/office/powerpoint/2010/main" val="136636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journey to develop full Asset Management</a:t>
            </a:r>
            <a:r>
              <a:rPr lang="en-US" baseline="0" dirty="0" smtClean="0"/>
              <a:t> Program</a:t>
            </a:r>
          </a:p>
          <a:p>
            <a:endParaRPr lang="en-US" baseline="0" dirty="0" smtClean="0"/>
          </a:p>
          <a:p>
            <a:r>
              <a:rPr lang="en-US" baseline="0" dirty="0" smtClean="0"/>
              <a:t>2013 going forward:</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0" baseline="0" dirty="0" smtClean="0"/>
              <a:t>Educating department and city management as to value (more fact-based decision-making, risk avoidance)</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Changing expectations around efficient use of limited public funds (recession, special tax levy proposals), accountability</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Reinforcement from new federal transportation performance measures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4</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rgbClr val="FFC000"/>
                </a:solidFill>
              </a:rPr>
              <a:t>SDOT uses Hansen (Infor) enterprise database system - serves as the central asset data repository and integrates with SDOT’s Geographic Information System (GIS) to allow for spatial reporting and analysis.</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5</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Status</a:t>
            </a:r>
            <a:r>
              <a:rPr lang="en-US" b="0" baseline="0" dirty="0" smtClean="0"/>
              <a:t> and Condition Report is our primary tool to communicate with elected officials and public:</a:t>
            </a:r>
            <a:endParaRPr lang="en-US" b="0" dirty="0" smtClean="0"/>
          </a:p>
          <a:p>
            <a:endParaRPr lang="en-US" b="0" dirty="0"/>
          </a:p>
          <a:p>
            <a:pPr marL="174056" indent="-174056">
              <a:buFont typeface="Arial" panose="020B0604020202020204" pitchFamily="34" charset="0"/>
              <a:buChar char="•"/>
            </a:pPr>
            <a:r>
              <a:rPr lang="en-US" b="0" dirty="0"/>
              <a:t>Resource </a:t>
            </a:r>
            <a:r>
              <a:rPr lang="en-US" b="0" dirty="0" smtClean="0"/>
              <a:t>guide </a:t>
            </a:r>
            <a:r>
              <a:rPr lang="en-US" b="0" dirty="0"/>
              <a:t>on all our assets, Staff can use the Executive Summary and Table II – Transportation Inventory sheet as a quick reference guide.  </a:t>
            </a:r>
            <a:endParaRPr lang="en-US" b="0" dirty="0" smtClean="0"/>
          </a:p>
          <a:p>
            <a:pPr marL="0" indent="0">
              <a:buFont typeface="Arial" panose="020B0604020202020204" pitchFamily="34" charset="0"/>
              <a:buNone/>
            </a:pPr>
            <a:endParaRPr lang="en-US" b="0" dirty="0"/>
          </a:p>
          <a:p>
            <a:pPr marL="174056" indent="-174056">
              <a:buFont typeface="Arial" panose="020B0604020202020204" pitchFamily="34" charset="0"/>
              <a:buChar char="•"/>
            </a:pPr>
            <a:r>
              <a:rPr lang="en-US" b="0" dirty="0" smtClean="0"/>
              <a:t>Serves </a:t>
            </a:r>
            <a:r>
              <a:rPr lang="en-US" b="0" dirty="0"/>
              <a:t>as a useful reference for department staff when making decisions and for better managing scarce resources</a:t>
            </a:r>
            <a:r>
              <a:rPr lang="en-US" b="0" dirty="0" smtClean="0"/>
              <a:t>.</a:t>
            </a:r>
          </a:p>
          <a:p>
            <a:pPr marL="0" indent="0">
              <a:buFont typeface="Arial" panose="020B0604020202020204" pitchFamily="34" charset="0"/>
              <a:buNone/>
            </a:pPr>
            <a:r>
              <a:rPr lang="en-US" b="0" dirty="0" smtClean="0"/>
              <a:t> </a:t>
            </a:r>
            <a:endParaRPr lang="en-US" b="0" dirty="0"/>
          </a:p>
          <a:p>
            <a:pPr marL="174056" indent="-174056">
              <a:buFont typeface="Arial" panose="020B0604020202020204" pitchFamily="34" charset="0"/>
              <a:buChar char="•"/>
            </a:pPr>
            <a:r>
              <a:rPr lang="en-US" b="0" dirty="0" smtClean="0"/>
              <a:t>Attempts </a:t>
            </a:r>
            <a:r>
              <a:rPr lang="en-US" b="0" dirty="0"/>
              <a:t>to take the mystery out of what we have and what we do – builds transparency on what we know and why it is </a:t>
            </a:r>
            <a:r>
              <a:rPr lang="en-US" b="0" dirty="0" smtClean="0"/>
              <a:t>important.</a:t>
            </a:r>
          </a:p>
          <a:p>
            <a:pPr marL="0" indent="0">
              <a:buFont typeface="Arial" panose="020B0604020202020204" pitchFamily="34" charset="0"/>
              <a:buNone/>
            </a:pPr>
            <a:endParaRPr lang="en-US" b="0" dirty="0"/>
          </a:p>
          <a:p>
            <a:pPr marL="174056" indent="-174056">
              <a:buFont typeface="Arial" panose="020B0604020202020204" pitchFamily="34" charset="0"/>
              <a:buChar char="•"/>
            </a:pPr>
            <a:r>
              <a:rPr lang="en-US" b="0" dirty="0" smtClean="0"/>
              <a:t>Informs future </a:t>
            </a:r>
            <a:r>
              <a:rPr lang="en-US" b="0" dirty="0"/>
              <a:t>year budgets and transportation capital project development</a:t>
            </a:r>
            <a:r>
              <a:rPr lang="en-US" b="0" dirty="0" smtClean="0"/>
              <a:t>.</a:t>
            </a:r>
          </a:p>
          <a:p>
            <a:pPr marL="0" indent="0">
              <a:buFont typeface="Arial" panose="020B0604020202020204" pitchFamily="34" charset="0"/>
              <a:buNone/>
            </a:pPr>
            <a:endParaRPr lang="en-US" b="0" dirty="0"/>
          </a:p>
          <a:p>
            <a:pPr marL="174056" indent="-174056">
              <a:buFont typeface="Arial" panose="020B0604020202020204" pitchFamily="34" charset="0"/>
              <a:buChar char="•"/>
            </a:pPr>
            <a:r>
              <a:rPr lang="en-US" b="0" dirty="0" smtClean="0"/>
              <a:t>Helps</a:t>
            </a:r>
            <a:r>
              <a:rPr lang="en-US" b="0" baseline="0" dirty="0" smtClean="0"/>
              <a:t> to identify gaps/s</a:t>
            </a:r>
            <a:r>
              <a:rPr lang="en-US" b="0" dirty="0" smtClean="0"/>
              <a:t>teps </a:t>
            </a:r>
            <a:r>
              <a:rPr lang="en-US" b="0" dirty="0"/>
              <a:t>SDOT will need to take to increase its competency in Asset Management. For example, where are we missing data and is it important to capture this data for decision making.  What assets are poor and does that matter?  Should we run to failure or perform preventative </a:t>
            </a:r>
            <a:r>
              <a:rPr lang="en-US" b="0" dirty="0" smtClean="0"/>
              <a:t>maintenance.</a:t>
            </a:r>
          </a:p>
          <a:p>
            <a:pPr marL="0" indent="0">
              <a:buFont typeface="Arial" panose="020B0604020202020204" pitchFamily="34" charset="0"/>
              <a:buNone/>
            </a:pPr>
            <a:r>
              <a:rPr lang="en-US" b="0" dirty="0" smtClean="0"/>
              <a:t> </a:t>
            </a:r>
            <a:endParaRPr lang="en-US" dirty="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6</a:t>
            </a:fld>
            <a:endParaRPr lang="en-US"/>
          </a:p>
        </p:txBody>
      </p:sp>
    </p:spTree>
    <p:extLst>
      <p:ext uri="{BB962C8B-B14F-4D97-AF65-F5344CB8AC3E}">
        <p14:creationId xmlns:p14="http://schemas.microsoft.com/office/powerpoint/2010/main" val="18138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fontAlgn="base">
              <a:spcBef>
                <a:spcPct val="30000"/>
              </a:spcBef>
              <a:spcAft>
                <a:spcPct val="0"/>
              </a:spcAft>
              <a:defRPr/>
            </a:pPr>
            <a:r>
              <a:rPr lang="en-US" dirty="0" smtClean="0"/>
              <a:t>The Status and Condition Report has evolved over the last several years.  The current report includes:</a:t>
            </a:r>
          </a:p>
          <a:p>
            <a:pPr defTabSz="928299" fontAlgn="base">
              <a:spcBef>
                <a:spcPct val="30000"/>
              </a:spcBef>
              <a:spcAft>
                <a:spcPct val="0"/>
              </a:spcAft>
              <a:defRPr/>
            </a:pPr>
            <a:endParaRPr lang="en-US" dirty="0" smtClean="0"/>
          </a:p>
          <a:p>
            <a:pPr marL="171450" indent="-171450" defTabSz="928299" fontAlgn="base">
              <a:spcBef>
                <a:spcPct val="30000"/>
              </a:spcBef>
              <a:spcAft>
                <a:spcPct val="0"/>
              </a:spcAft>
              <a:buFont typeface="Arial" panose="020B0604020202020204" pitchFamily="34" charset="0"/>
              <a:buChar char="•"/>
              <a:defRPr/>
            </a:pPr>
            <a:r>
              <a:rPr lang="en-US" dirty="0" smtClean="0"/>
              <a:t>value </a:t>
            </a:r>
            <a:r>
              <a:rPr lang="en-US" dirty="0"/>
              <a:t>and </a:t>
            </a:r>
            <a:r>
              <a:rPr lang="en-US" dirty="0" smtClean="0"/>
              <a:t>condition </a:t>
            </a:r>
          </a:p>
          <a:p>
            <a:pPr marL="0" indent="0" defTabSz="928299" fontAlgn="base">
              <a:spcBef>
                <a:spcPct val="30000"/>
              </a:spcBef>
              <a:spcAft>
                <a:spcPct val="0"/>
              </a:spcAft>
              <a:buFont typeface="Arial" panose="020B0604020202020204" pitchFamily="34" charset="0"/>
              <a:buNone/>
              <a:defRPr/>
            </a:pPr>
            <a:endParaRPr lang="en-US" dirty="0" smtClean="0"/>
          </a:p>
          <a:p>
            <a:pPr marL="171450" indent="-171450" defTabSz="928299" fontAlgn="base">
              <a:spcBef>
                <a:spcPct val="30000"/>
              </a:spcBef>
              <a:spcAft>
                <a:spcPct val="0"/>
              </a:spcAft>
              <a:buFont typeface="Arial" panose="020B0604020202020204" pitchFamily="34" charset="0"/>
              <a:buChar char="•"/>
              <a:defRPr/>
            </a:pPr>
            <a:r>
              <a:rPr lang="en-US" dirty="0" smtClean="0"/>
              <a:t>performance measures</a:t>
            </a:r>
          </a:p>
          <a:p>
            <a:pPr marL="0" indent="0" defTabSz="928299" fontAlgn="base">
              <a:spcBef>
                <a:spcPct val="30000"/>
              </a:spcBef>
              <a:spcAft>
                <a:spcPct val="0"/>
              </a:spcAft>
              <a:buFont typeface="Arial" panose="020B0604020202020204" pitchFamily="34" charset="0"/>
              <a:buNone/>
              <a:defRPr/>
            </a:pPr>
            <a:endParaRPr lang="en-US" dirty="0" smtClean="0"/>
          </a:p>
          <a:p>
            <a:pPr marL="171450" indent="-171450" defTabSz="928299" fontAlgn="base">
              <a:spcBef>
                <a:spcPct val="30000"/>
              </a:spcBef>
              <a:spcAft>
                <a:spcPct val="0"/>
              </a:spcAft>
              <a:buFont typeface="Arial" panose="020B0604020202020204" pitchFamily="34" charset="0"/>
              <a:buChar char="•"/>
              <a:defRPr/>
            </a:pPr>
            <a:r>
              <a:rPr lang="en-US" dirty="0" smtClean="0"/>
              <a:t>data quality</a:t>
            </a:r>
          </a:p>
          <a:p>
            <a:pPr marL="0" indent="0" defTabSz="928299" fontAlgn="base">
              <a:spcBef>
                <a:spcPct val="30000"/>
              </a:spcBef>
              <a:spcAft>
                <a:spcPct val="0"/>
              </a:spcAft>
              <a:buFont typeface="Arial" panose="020B0604020202020204" pitchFamily="34" charset="0"/>
              <a:buNone/>
              <a:defRPr/>
            </a:pPr>
            <a:endParaRPr lang="en-US" dirty="0" smtClean="0"/>
          </a:p>
          <a:p>
            <a:pPr marL="171450" indent="-171450" defTabSz="928299" fontAlgn="base">
              <a:spcBef>
                <a:spcPct val="30000"/>
              </a:spcBef>
              <a:spcAft>
                <a:spcPct val="0"/>
              </a:spcAft>
              <a:buFont typeface="Arial" panose="020B0604020202020204" pitchFamily="34" charset="0"/>
              <a:buChar char="•"/>
              <a:defRPr/>
            </a:pPr>
            <a:r>
              <a:rPr lang="en-US" dirty="0" smtClean="0"/>
              <a:t>funding </a:t>
            </a:r>
            <a:r>
              <a:rPr lang="en-US" dirty="0"/>
              <a:t>needed to maintain and sustainably preserve </a:t>
            </a:r>
            <a:r>
              <a:rPr lang="en-US" dirty="0" smtClean="0"/>
              <a:t>them</a:t>
            </a:r>
          </a:p>
          <a:p>
            <a:pPr marL="0" indent="0" defTabSz="928299" fontAlgn="base">
              <a:spcBef>
                <a:spcPct val="30000"/>
              </a:spcBef>
              <a:spcAft>
                <a:spcPct val="0"/>
              </a:spcAft>
              <a:buFont typeface="Arial" panose="020B0604020202020204" pitchFamily="34" charset="0"/>
              <a:buNone/>
              <a:defRPr/>
            </a:pPr>
            <a:endParaRPr lang="en-US" dirty="0" smtClean="0"/>
          </a:p>
          <a:p>
            <a:pPr marL="171450" indent="-171450" defTabSz="928299" fontAlgn="base">
              <a:spcBef>
                <a:spcPct val="30000"/>
              </a:spcBef>
              <a:spcAft>
                <a:spcPct val="0"/>
              </a:spcAft>
              <a:buFont typeface="Arial" panose="020B0604020202020204" pitchFamily="34" charset="0"/>
              <a:buChar char="•"/>
              <a:defRPr/>
            </a:pPr>
            <a:r>
              <a:rPr lang="en-US" dirty="0" smtClean="0"/>
              <a:t>input </a:t>
            </a:r>
            <a:r>
              <a:rPr lang="en-US" dirty="0"/>
              <a:t>on new assets needs along with transportation network </a:t>
            </a:r>
            <a:r>
              <a:rPr lang="en-US" dirty="0" smtClean="0"/>
              <a:t>capacity</a:t>
            </a:r>
            <a:endParaRPr lang="en-US" dirty="0"/>
          </a:p>
          <a:p>
            <a:endParaRPr lang="en-US" dirty="0" smtClean="0"/>
          </a:p>
          <a:p>
            <a:pPr lvl="0"/>
            <a:r>
              <a:rPr lang="en-US" dirty="0" smtClean="0"/>
              <a:t>Tools </a:t>
            </a:r>
            <a:r>
              <a:rPr lang="en-US" dirty="0"/>
              <a:t>– interactive web links, improved navigation in PDF by using bookmarks</a:t>
            </a:r>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7</a:t>
            </a:fld>
            <a:endParaRPr lang="en-US"/>
          </a:p>
        </p:txBody>
      </p:sp>
    </p:spTree>
    <p:extLst>
      <p:ext uri="{BB962C8B-B14F-4D97-AF65-F5344CB8AC3E}">
        <p14:creationId xmlns:p14="http://schemas.microsoft.com/office/powerpoint/2010/main" val="299092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I does not include all performance measures, just a few highlights</a:t>
            </a:r>
            <a:r>
              <a:rPr lang="en-US" baseline="0" dirty="0" smtClean="0"/>
              <a:t> from each asset class. </a:t>
            </a:r>
          </a:p>
          <a:p>
            <a:endParaRPr lang="en-US" baseline="0" dirty="0" smtClean="0"/>
          </a:p>
          <a:p>
            <a:r>
              <a:rPr lang="en-US" baseline="0" dirty="0" smtClean="0"/>
              <a:t>Table I is an example of how we:</a:t>
            </a:r>
          </a:p>
          <a:p>
            <a:endParaRPr lang="en-US" baseline="0" dirty="0" smtClean="0"/>
          </a:p>
          <a:p>
            <a:pPr marL="171450" indent="-171450">
              <a:buFont typeface="Arial" panose="020B0604020202020204" pitchFamily="34" charset="0"/>
              <a:buChar char="•"/>
            </a:pPr>
            <a:r>
              <a:rPr lang="en-US" sz="1600" b="0" dirty="0" smtClean="0"/>
              <a:t>Graphics</a:t>
            </a:r>
            <a:r>
              <a:rPr lang="en-US" sz="1600" b="0" baseline="0" dirty="0" smtClean="0"/>
              <a:t> help tell the story to multiple audiences – e.g. infographic on how ITS connects the network.  </a:t>
            </a:r>
          </a:p>
          <a:p>
            <a:pPr marL="0" indent="0">
              <a:buFont typeface="Arial" panose="020B0604020202020204" pitchFamily="34" charset="0"/>
              <a:buNone/>
            </a:pPr>
            <a:endParaRPr lang="en-US" sz="1600" b="0" baseline="0" dirty="0" smtClean="0"/>
          </a:p>
          <a:p>
            <a:pPr marL="171450" indent="-171450">
              <a:buFont typeface="Arial" panose="020B0604020202020204" pitchFamily="34" charset="0"/>
              <a:buChar char="•"/>
            </a:pPr>
            <a:r>
              <a:rPr lang="en-US" sz="1600" b="0" baseline="0" dirty="0" smtClean="0"/>
              <a:t>Tried to replace narrative with graphic when it made sense.</a:t>
            </a:r>
          </a:p>
          <a:p>
            <a:pPr marL="0" indent="0">
              <a:buFont typeface="Arial" panose="020B0604020202020204" pitchFamily="34" charset="0"/>
              <a:buNone/>
            </a:pPr>
            <a:endParaRPr lang="en-US" sz="1600" b="0" baseline="0" dirty="0" smtClean="0"/>
          </a:p>
          <a:p>
            <a:pPr marL="171450" indent="-171450" defTabSz="928299" fontAlgn="base">
              <a:spcBef>
                <a:spcPct val="30000"/>
              </a:spcBef>
              <a:spcAft>
                <a:spcPct val="0"/>
              </a:spcAft>
              <a:buFont typeface="Arial" panose="020B0604020202020204" pitchFamily="34" charset="0"/>
              <a:buChar char="•"/>
              <a:defRPr/>
            </a:pPr>
            <a:r>
              <a:rPr lang="en-US" sz="1600" b="0" dirty="0" smtClean="0"/>
              <a:t>It is a challenge to present technical information to inform the variety of audiences.</a:t>
            </a:r>
          </a:p>
          <a:p>
            <a:pPr marL="0" indent="0" defTabSz="928299" fontAlgn="base">
              <a:spcBef>
                <a:spcPct val="30000"/>
              </a:spcBef>
              <a:spcAft>
                <a:spcPct val="0"/>
              </a:spcAft>
              <a:buFont typeface="Arial" panose="020B0604020202020204" pitchFamily="34" charset="0"/>
              <a:buNone/>
              <a:defRPr/>
            </a:pPr>
            <a:endParaRPr lang="en-US" sz="1600" b="0" dirty="0" smtClean="0"/>
          </a:p>
          <a:p>
            <a:pPr marL="171450" indent="-171450" defTabSz="928299" fontAlgn="base">
              <a:spcBef>
                <a:spcPct val="30000"/>
              </a:spcBef>
              <a:spcAft>
                <a:spcPct val="0"/>
              </a:spcAft>
              <a:buFont typeface="Arial" panose="020B0604020202020204" pitchFamily="34" charset="0"/>
              <a:buChar char="•"/>
              <a:defRPr/>
            </a:pPr>
            <a:r>
              <a:rPr lang="en-US" sz="1600" b="0" dirty="0" smtClean="0"/>
              <a:t>Used different graphics, figures to explain at various levels: </a:t>
            </a:r>
            <a:r>
              <a:rPr lang="en-US" sz="1600" b="0" baseline="0" dirty="0" smtClean="0"/>
              <a:t>Telling the Asset Stories…</a:t>
            </a:r>
          </a:p>
          <a:p>
            <a:endParaRPr lang="en-US" dirty="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8</a:t>
            </a:fld>
            <a:endParaRPr lang="en-US"/>
          </a:p>
        </p:txBody>
      </p:sp>
    </p:spTree>
    <p:extLst>
      <p:ext uri="{BB962C8B-B14F-4D97-AF65-F5344CB8AC3E}">
        <p14:creationId xmlns:p14="http://schemas.microsoft.com/office/powerpoint/2010/main" val="85383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46761C-8175-4B38-9293-640DD7A20B40}" type="slidenum">
              <a:rPr lang="en-US" smtClean="0"/>
              <a:pPr>
                <a:defRPr/>
              </a:pPr>
              <a:t>9</a:t>
            </a:fld>
            <a:endParaRPr lang="en-US"/>
          </a:p>
        </p:txBody>
      </p:sp>
    </p:spTree>
    <p:extLst>
      <p:ext uri="{BB962C8B-B14F-4D97-AF65-F5344CB8AC3E}">
        <p14:creationId xmlns:p14="http://schemas.microsoft.com/office/powerpoint/2010/main" val="2724851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486400"/>
          </a:xfrm>
        </p:spPr>
        <p:txBody>
          <a:bodyPr/>
          <a:lstStyle>
            <a:lvl1pPr>
              <a:defRPr sz="2000" baseline="0"/>
            </a:lvl1pPr>
          </a:lstStyle>
          <a:p>
            <a:endParaRPr lang="en-US" dirty="0" smtClean="0"/>
          </a:p>
          <a:p>
            <a:r>
              <a:rPr lang="en-US" dirty="0" smtClean="0"/>
              <a:t>Insert a photo relevant to your presentation (it will appear in the background – you may need to adjust the location of the presentation title up or down, so as not to skew your photo). </a:t>
            </a:r>
            <a:endParaRPr lang="en-US" dirty="0"/>
          </a:p>
        </p:txBody>
      </p:sp>
      <p:sp>
        <p:nvSpPr>
          <p:cNvPr id="2" name="Title 1"/>
          <p:cNvSpPr>
            <a:spLocks noGrp="1"/>
          </p:cNvSpPr>
          <p:nvPr>
            <p:ph type="ctrTitle" hasCustomPrompt="1"/>
          </p:nvPr>
        </p:nvSpPr>
        <p:spPr>
          <a:xfrm>
            <a:off x="0" y="3352800"/>
            <a:ext cx="9144000" cy="1295400"/>
          </a:xfrm>
          <a:solidFill>
            <a:schemeClr val="bg1">
              <a:alpha val="80000"/>
            </a:schemeClr>
          </a:solidFill>
        </p:spPr>
        <p:txBody>
          <a:bodyPr/>
          <a:lstStyle>
            <a:lvl1pPr>
              <a:defRPr baseline="0"/>
            </a:lvl1pPr>
          </a:lstStyle>
          <a:p>
            <a:r>
              <a:rPr lang="en-US" dirty="0" smtClean="0"/>
              <a:t>Insert Presentation Title</a:t>
            </a:r>
            <a:br>
              <a:rPr lang="en-US" dirty="0" smtClean="0"/>
            </a:br>
            <a:r>
              <a:rPr lang="en-US" sz="2000" dirty="0" smtClean="0"/>
              <a:t>Subtitle, If Needed</a:t>
            </a:r>
            <a:endParaRPr lang="en-US" dirty="0" smtClean="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7086599"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152400" y="5638800"/>
            <a:ext cx="3810000" cy="1082675"/>
          </a:xfrm>
          <a:prstGeom prst="rect">
            <a:avLst/>
          </a:prstGeom>
        </p:spPr>
        <p:txBody>
          <a:bodyPr anchor="t"/>
          <a:lstStyle>
            <a:lvl1pPr>
              <a:defRPr sz="2000"/>
            </a:lvl1pPr>
          </a:lstStyle>
          <a:p>
            <a:r>
              <a:rPr lang="en-US" smtClean="0"/>
              <a:t>Meeting Name</a:t>
            </a:r>
          </a:p>
          <a:p>
            <a:r>
              <a:rPr lang="en-US" smtClean="0"/>
              <a:t>Presenter First and Last Name</a:t>
            </a:r>
          </a:p>
          <a:p>
            <a:r>
              <a:rPr lang="en-US" smtClean="0"/>
              <a:t>Month, Day, Year</a:t>
            </a:r>
            <a:endParaRPr lang="en-US" dirty="0"/>
          </a:p>
        </p:txBody>
      </p:sp>
    </p:spTree>
    <p:extLst>
      <p:ext uri="{BB962C8B-B14F-4D97-AF65-F5344CB8AC3E}">
        <p14:creationId xmlns:p14="http://schemas.microsoft.com/office/powerpoint/2010/main" val="234257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690D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Tree>
    <p:extLst>
      <p:ext uri="{BB962C8B-B14F-4D97-AF65-F5344CB8AC3E}">
        <p14:creationId xmlns:p14="http://schemas.microsoft.com/office/powerpoint/2010/main" val="250803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9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92E29-30D5-4727-9D85-C6050B98A93F}"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ED83C-2D8A-42B0-BBF1-CDE43C1054AA}" type="slidenum">
              <a:rPr lang="en-US" smtClean="0"/>
              <a:t>‹#›</a:t>
            </a:fld>
            <a:endParaRPr lang="en-US"/>
          </a:p>
        </p:txBody>
      </p:sp>
    </p:spTree>
    <p:extLst>
      <p:ext uri="{BB962C8B-B14F-4D97-AF65-F5344CB8AC3E}">
        <p14:creationId xmlns:p14="http://schemas.microsoft.com/office/powerpoint/2010/main" val="31751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92E29-30D5-4727-9D85-C6050B98A93F}" type="datetimeFigureOut">
              <a:rPr lang="en-US" smtClean="0"/>
              <a:t>12/23/2015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t>‹#›</a:t>
            </a:fld>
            <a:endParaRPr lang="en-US"/>
          </a:p>
        </p:txBody>
      </p:sp>
    </p:spTree>
    <p:extLst>
      <p:ext uri="{BB962C8B-B14F-4D97-AF65-F5344CB8AC3E}">
        <p14:creationId xmlns:p14="http://schemas.microsoft.com/office/powerpoint/2010/main" val="69287864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4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8.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9.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hyperlink" Target="http://www.waterfrontseattle.org/about-the-projec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terry.martin@seattle.gov" TargetMode="External"/><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www.seattle.gov/transportation/assetmanagement.htm" TargetMode="External"/><Relationship Id="rId10" Type="http://schemas.openxmlformats.org/officeDocument/2006/relationships/image" Target="../media/image28.png"/><Relationship Id="rId4" Type="http://schemas.openxmlformats.org/officeDocument/2006/relationships/hyperlink" Target="mailto:emily.burns@seattle.gov" TargetMode="Externa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www.seattle.gov/transportation/inventory.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15.png"/><Relationship Id="rId1" Type="http://schemas.openxmlformats.org/officeDocument/2006/relationships/tags" Target="../tags/tag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hyperlink" Target="https://performance.seattle.gov/" TargetMode="External"/><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020_11-4-99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9144000" cy="5481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28" y="533400"/>
            <a:ext cx="9144000" cy="1143000"/>
          </a:xfrm>
          <a:solidFill>
            <a:schemeClr val="bg1">
              <a:alpha val="80000"/>
            </a:schemeClr>
          </a:solidFill>
        </p:spPr>
        <p:txBody>
          <a:bodyPr>
            <a:normAutofit/>
          </a:bodyPr>
          <a:lstStyle/>
          <a:p>
            <a:r>
              <a:rPr lang="en-US" sz="4200" dirty="0" smtClean="0">
                <a:latin typeface="Segoe UI" panose="020B0502040204020203" pitchFamily="34" charset="0"/>
                <a:ea typeface="Segoe UI" panose="020B0502040204020203" pitchFamily="34" charset="0"/>
                <a:cs typeface="Segoe UI" panose="020B0502040204020203" pitchFamily="34" charset="0"/>
              </a:rPr>
              <a:t>SDOT Asset Management Program</a:t>
            </a:r>
            <a:br>
              <a:rPr lang="en-US" sz="4200" dirty="0" smtClean="0">
                <a:latin typeface="Segoe UI" panose="020B0502040204020203" pitchFamily="34" charset="0"/>
                <a:ea typeface="Segoe UI" panose="020B0502040204020203" pitchFamily="34" charset="0"/>
                <a:cs typeface="Segoe UI" panose="020B0502040204020203" pitchFamily="34" charset="0"/>
              </a:rPr>
            </a:br>
            <a:r>
              <a:rPr lang="en-US" sz="2000" dirty="0" smtClean="0">
                <a:latin typeface="Segoe UI Light" panose="020B0502040204020203" pitchFamily="34" charset="0"/>
                <a:ea typeface="Segoe UI" panose="020B0502040204020203" pitchFamily="34" charset="0"/>
                <a:cs typeface="Segoe UI" panose="020B0502040204020203" pitchFamily="34" charset="0"/>
              </a:rPr>
              <a:t>Retaining Walls</a:t>
            </a:r>
            <a:endParaRPr lang="en-US" sz="2000" dirty="0">
              <a:latin typeface="Segoe UI Light" panose="020B0502040204020203" pitchFamily="34" charset="0"/>
              <a:ea typeface="Segoe UI" panose="020B0502040204020203" pitchFamily="34" charset="0"/>
              <a:cs typeface="Segoe UI" panose="020B0502040204020203" pitchFamily="34" charset="0"/>
            </a:endParaRPr>
          </a:p>
        </p:txBody>
      </p:sp>
      <p:pic>
        <p:nvPicPr>
          <p:cNvPr id="4" name="Picture 2" descr="P:\PIO\Schwartz\sdot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b="17496"/>
          <a:stretch/>
        </p:blipFill>
        <p:spPr bwMode="auto">
          <a:xfrm>
            <a:off x="7086599"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0" y="5562600"/>
            <a:ext cx="4953000" cy="1219200"/>
          </a:xfrm>
        </p:spPr>
        <p:txBody>
          <a:bodyPr>
            <a:normAutofit/>
          </a:bodyPr>
          <a:lstStyle/>
          <a:p>
            <a:pPr algn="l"/>
            <a:r>
              <a:rPr lang="en-US" sz="2000" dirty="0" smtClean="0">
                <a:latin typeface="Segoe UI Light" panose="020B0502040204020203" pitchFamily="34" charset="0"/>
              </a:rPr>
              <a:t>Geotechnical AM Subcommittee</a:t>
            </a:r>
          </a:p>
          <a:p>
            <a:pPr algn="l"/>
            <a:r>
              <a:rPr lang="en-US" sz="2000" dirty="0" smtClean="0">
                <a:latin typeface="Segoe UI Light" panose="020B0502040204020203" pitchFamily="34" charset="0"/>
              </a:rPr>
              <a:t>Jude </a:t>
            </a:r>
            <a:r>
              <a:rPr lang="en-US" sz="2000" dirty="0" smtClean="0">
                <a:latin typeface="Segoe UI Light" panose="020B0502040204020203" pitchFamily="34" charset="0"/>
              </a:rPr>
              <a:t>Willcher, AICP</a:t>
            </a:r>
            <a:endParaRPr lang="en-US" sz="2000" dirty="0" smtClean="0">
              <a:latin typeface="Segoe UI Light" panose="020B0502040204020203" pitchFamily="34" charset="0"/>
            </a:endParaRPr>
          </a:p>
          <a:p>
            <a:pPr algn="l"/>
            <a:r>
              <a:rPr lang="en-US" sz="2000" dirty="0" smtClean="0">
                <a:latin typeface="Segoe UI Light" panose="020B0502040204020203" pitchFamily="34" charset="0"/>
              </a:rPr>
              <a:t>January 2016</a:t>
            </a:r>
            <a:endParaRPr lang="en-US" sz="2000" dirty="0">
              <a:latin typeface="Segoe UI Light" panose="020B0502040204020203" pitchFamily="34" charset="0"/>
            </a:endParaRPr>
          </a:p>
        </p:txBody>
      </p:sp>
    </p:spTree>
    <p:custDataLst>
      <p:tags r:id="rId1"/>
    </p:custDataLst>
    <p:extLst>
      <p:ext uri="{BB962C8B-B14F-4D97-AF65-F5344CB8AC3E}">
        <p14:creationId xmlns:p14="http://schemas.microsoft.com/office/powerpoint/2010/main" val="194200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 SC Report Complete FinalV3.pdf - Adobe Reader"/>
          <p:cNvPicPr>
            <a:picLocks noChangeAspect="1"/>
          </p:cNvPicPr>
          <p:nvPr/>
        </p:nvPicPr>
        <p:blipFill rotWithShape="1">
          <a:blip r:embed="rId4">
            <a:extLst>
              <a:ext uri="{28A0092B-C50C-407E-A947-70E740481C1C}">
                <a14:useLocalDpi xmlns:a14="http://schemas.microsoft.com/office/drawing/2010/main" val="0"/>
              </a:ext>
            </a:extLst>
          </a:blip>
          <a:srcRect l="36484" t="38288" r="24092" b="18703"/>
          <a:stretch/>
        </p:blipFill>
        <p:spPr>
          <a:xfrm>
            <a:off x="304800" y="533400"/>
            <a:ext cx="8636783" cy="5334000"/>
          </a:xfrm>
          <a:prstGeom prst="rect">
            <a:avLst/>
          </a:prstGeom>
        </p:spPr>
      </p:pic>
    </p:spTree>
    <p:custDataLst>
      <p:tags r:id="rId1"/>
    </p:custDataLst>
    <p:extLst>
      <p:ext uri="{BB962C8B-B14F-4D97-AF65-F5344CB8AC3E}">
        <p14:creationId xmlns:p14="http://schemas.microsoft.com/office/powerpoint/2010/main" val="1143777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 SC Report Complete FinalV3.pdf - Adobe Reader"/>
          <p:cNvPicPr>
            <a:picLocks noChangeAspect="1"/>
          </p:cNvPicPr>
          <p:nvPr/>
        </p:nvPicPr>
        <p:blipFill rotWithShape="1">
          <a:blip r:embed="rId4">
            <a:extLst>
              <a:ext uri="{28A0092B-C50C-407E-A947-70E740481C1C}">
                <a14:useLocalDpi xmlns:a14="http://schemas.microsoft.com/office/drawing/2010/main" val="0"/>
              </a:ext>
            </a:extLst>
          </a:blip>
          <a:srcRect l="29434" t="24753" r="19339" b="11755"/>
          <a:stretch/>
        </p:blipFill>
        <p:spPr>
          <a:xfrm>
            <a:off x="301803" y="410469"/>
            <a:ext cx="8537397" cy="5990331"/>
          </a:xfrm>
          <a:prstGeom prst="rect">
            <a:avLst/>
          </a:prstGeom>
        </p:spPr>
      </p:pic>
    </p:spTree>
    <p:custDataLst>
      <p:tags r:id="rId1"/>
    </p:custDataLst>
    <p:extLst>
      <p:ext uri="{BB962C8B-B14F-4D97-AF65-F5344CB8AC3E}">
        <p14:creationId xmlns:p14="http://schemas.microsoft.com/office/powerpoint/2010/main" val="83205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59662" y="152399"/>
            <a:ext cx="6792510" cy="408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30515"/>
            <a:ext cx="5562600" cy="224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4630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Retaining Wall </a:t>
            </a:r>
            <a:r>
              <a:rPr lang="en-US" dirty="0"/>
              <a:t>I</a:t>
            </a:r>
            <a:r>
              <a:rPr lang="en-US" dirty="0" smtClean="0"/>
              <a:t>nventory </a:t>
            </a:r>
            <a:r>
              <a:rPr lang="en-US" dirty="0"/>
              <a:t>S</a:t>
            </a:r>
            <a:r>
              <a:rPr lang="en-US" dirty="0" smtClean="0"/>
              <a:t>tatus</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27" y="2057400"/>
            <a:ext cx="879075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33797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Retaining Wall </a:t>
            </a:r>
            <a:r>
              <a:rPr lang="en-US" dirty="0"/>
              <a:t>I</a:t>
            </a:r>
            <a:r>
              <a:rPr lang="en-US" dirty="0" smtClean="0"/>
              <a:t>nspections</a:t>
            </a:r>
            <a:endParaRPr lang="en-US" dirty="0"/>
          </a:p>
        </p:txBody>
      </p:sp>
      <p:sp>
        <p:nvSpPr>
          <p:cNvPr id="3" name="Content Placeholder 2"/>
          <p:cNvSpPr>
            <a:spLocks noGrp="1"/>
          </p:cNvSpPr>
          <p:nvPr>
            <p:ph idx="1"/>
          </p:nvPr>
        </p:nvSpPr>
        <p:spPr/>
        <p:txBody>
          <a:bodyPr>
            <a:normAutofit/>
          </a:bodyPr>
          <a:lstStyle/>
          <a:p>
            <a:r>
              <a:rPr lang="en-US" sz="2800" dirty="0" smtClean="0"/>
              <a:t>Tend </a:t>
            </a:r>
            <a:r>
              <a:rPr lang="en-US" sz="2800" dirty="0"/>
              <a:t>to sag or move rather than catastrophic </a:t>
            </a:r>
            <a:r>
              <a:rPr lang="en-US" sz="2800" dirty="0" smtClean="0"/>
              <a:t>failure</a:t>
            </a:r>
          </a:p>
          <a:p>
            <a:r>
              <a:rPr lang="en-US" sz="2800" dirty="0"/>
              <a:t>Need to understand the failure mechanisms</a:t>
            </a:r>
          </a:p>
          <a:p>
            <a:r>
              <a:rPr lang="en-US" sz="2800" dirty="0" smtClean="0"/>
              <a:t>Difficult to predict useful life</a:t>
            </a:r>
          </a:p>
          <a:p>
            <a:r>
              <a:rPr lang="en-US" sz="2800" dirty="0" smtClean="0"/>
              <a:t>Inspection is critical to determining remaining life along with the consequence </a:t>
            </a:r>
            <a:r>
              <a:rPr lang="en-US" sz="2800" dirty="0"/>
              <a:t>and risk </a:t>
            </a:r>
            <a:r>
              <a:rPr lang="en-US" sz="2800" dirty="0" smtClean="0"/>
              <a:t>of loss</a:t>
            </a:r>
          </a:p>
          <a:p>
            <a:r>
              <a:rPr lang="en-US" sz="2800" dirty="0" smtClean="0"/>
              <a:t>Use condition and criteria to determine rate of inspection (emergency access, impact of failure on system, designated priority transit, freight, pedestrian, and bicycle routes)</a:t>
            </a:r>
            <a:endParaRPr lang="en-US" sz="2800" dirty="0"/>
          </a:p>
        </p:txBody>
      </p:sp>
    </p:spTree>
    <p:custDataLst>
      <p:tags r:id="rId1"/>
    </p:custDataLst>
    <p:extLst>
      <p:ext uri="{BB962C8B-B14F-4D97-AF65-F5344CB8AC3E}">
        <p14:creationId xmlns:p14="http://schemas.microsoft.com/office/powerpoint/2010/main" val="350908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Alaskan Way Seawall</a:t>
            </a:r>
            <a:endParaRPr lang="en-US" dirty="0"/>
          </a:p>
        </p:txBody>
      </p:sp>
      <p:sp>
        <p:nvSpPr>
          <p:cNvPr id="4" name="Content Placeholder 3"/>
          <p:cNvSpPr txBox="1">
            <a:spLocks noGrp="1"/>
          </p:cNvSpPr>
          <p:nvPr>
            <p:ph idx="1"/>
          </p:nvPr>
        </p:nvSpPr>
        <p:spPr>
          <a:xfrm>
            <a:off x="454641" y="1447800"/>
            <a:ext cx="8229600" cy="1791260"/>
          </a:xfrm>
          <a:prstGeom prst="rect">
            <a:avLst/>
          </a:prstGeom>
          <a:noFill/>
        </p:spPr>
        <p:txBody>
          <a:bodyPr wrap="square" rtlCol="0">
            <a:spAutoFit/>
          </a:bodyPr>
          <a:lstStyle/>
          <a:p>
            <a:r>
              <a:rPr lang="en-US" sz="2400" dirty="0" smtClean="0"/>
              <a:t>Seattle’s </a:t>
            </a:r>
            <a:r>
              <a:rPr lang="en-US" sz="2400" dirty="0"/>
              <a:t>longest retaining wall, </a:t>
            </a:r>
            <a:r>
              <a:rPr lang="en-US" sz="2400" dirty="0" smtClean="0"/>
              <a:t>at 7,000 </a:t>
            </a:r>
            <a:r>
              <a:rPr lang="en-US" sz="2400" dirty="0"/>
              <a:t>feet </a:t>
            </a:r>
            <a:endParaRPr lang="en-US" sz="2400" dirty="0" smtClean="0"/>
          </a:p>
          <a:p>
            <a:r>
              <a:rPr lang="en-US" sz="2400" dirty="0" smtClean="0"/>
              <a:t>Protects </a:t>
            </a:r>
            <a:r>
              <a:rPr lang="en-US" sz="2400" dirty="0"/>
              <a:t>the central city waterfront along Elliott </a:t>
            </a:r>
            <a:r>
              <a:rPr lang="en-US" sz="2400" dirty="0" smtClean="0"/>
              <a:t>Bay</a:t>
            </a:r>
          </a:p>
          <a:p>
            <a:r>
              <a:rPr lang="en-US" sz="2400" dirty="0">
                <a:hlinkClick r:id="rId4"/>
              </a:rPr>
              <a:t>http://</a:t>
            </a:r>
            <a:r>
              <a:rPr lang="en-US" sz="2400" dirty="0" smtClean="0">
                <a:hlinkClick r:id="rId4"/>
              </a:rPr>
              <a:t>www.waterfrontseattle.org</a:t>
            </a:r>
            <a:endParaRPr lang="en-US" sz="2400" dirty="0"/>
          </a:p>
          <a:p>
            <a:endParaRPr lang="en-US" sz="2400" dirty="0" smtClean="0"/>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2053" y="3025239"/>
            <a:ext cx="4297547" cy="3223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aterfront"/>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025238"/>
            <a:ext cx="4495461" cy="3223161"/>
          </a:xfrm>
          <a:prstGeom prst="rect">
            <a:avLst/>
          </a:prstGeom>
          <a:noFill/>
          <a:ln>
            <a:noFill/>
          </a:ln>
        </p:spPr>
      </p:pic>
    </p:spTree>
    <p:custDataLst>
      <p:tags r:id="rId1"/>
    </p:custDataLst>
    <p:extLst>
      <p:ext uri="{BB962C8B-B14F-4D97-AF65-F5344CB8AC3E}">
        <p14:creationId xmlns:p14="http://schemas.microsoft.com/office/powerpoint/2010/main" val="3087876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Questions?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152400" y="1828800"/>
            <a:ext cx="8839200" cy="1376855"/>
          </a:xfrm>
        </p:spPr>
        <p:txBody>
          <a:bodyPr>
            <a:normAutofit fontScale="77500" lnSpcReduction="20000"/>
          </a:bodyPr>
          <a:lstStyle/>
          <a:p>
            <a:pPr marL="0" indent="0" algn="ctr">
              <a:buNone/>
            </a:pPr>
            <a:r>
              <a:rPr lang="en-US" sz="2900" dirty="0" smtClean="0">
                <a:ea typeface="Kozuka Gothic Pro L" pitchFamily="34" charset="-128"/>
                <a:hlinkClick r:id="rId3"/>
              </a:rPr>
              <a:t>terry.martin@seattle.gov</a:t>
            </a:r>
            <a:r>
              <a:rPr lang="en-US" sz="2900" dirty="0" smtClean="0">
                <a:ea typeface="Kozuka Gothic Pro L" pitchFamily="34" charset="-128"/>
              </a:rPr>
              <a:t>  | (206) </a:t>
            </a:r>
            <a:r>
              <a:rPr lang="en-US" sz="2900" dirty="0"/>
              <a:t>615-1744 </a:t>
            </a:r>
            <a:endParaRPr lang="en-US" sz="2900" dirty="0" smtClean="0"/>
          </a:p>
          <a:p>
            <a:pPr marL="0" indent="0" algn="ctr">
              <a:buNone/>
            </a:pPr>
            <a:r>
              <a:rPr lang="en-US" sz="2800" dirty="0" smtClean="0">
                <a:ea typeface="Kozuka Gothic Pro L" pitchFamily="34" charset="-128"/>
                <a:hlinkClick r:id="rId4"/>
              </a:rPr>
              <a:t>emily.burns@seattle.gov</a:t>
            </a:r>
            <a:r>
              <a:rPr lang="en-US" sz="2800" dirty="0" smtClean="0">
                <a:ea typeface="Kozuka Gothic Pro L" pitchFamily="34" charset="-128"/>
              </a:rPr>
              <a:t>  </a:t>
            </a:r>
            <a:r>
              <a:rPr lang="en-US" sz="2800" dirty="0">
                <a:ea typeface="Kozuka Gothic Pro L" pitchFamily="34" charset="-128"/>
              </a:rPr>
              <a:t>| (206) </a:t>
            </a:r>
            <a:r>
              <a:rPr lang="en-US" sz="2800" dirty="0" smtClean="0"/>
              <a:t>733-9972 </a:t>
            </a:r>
          </a:p>
          <a:p>
            <a:pPr marL="0" indent="0" algn="ctr">
              <a:buNone/>
            </a:pPr>
            <a:r>
              <a:rPr lang="en-US" sz="2800" dirty="0">
                <a:ea typeface="Kozuka Gothic Pro L" pitchFamily="34" charset="-128"/>
                <a:hlinkClick r:id="rId5"/>
              </a:rPr>
              <a:t>j</a:t>
            </a:r>
            <a:r>
              <a:rPr lang="en-US" sz="2800" dirty="0" smtClean="0">
                <a:ea typeface="Kozuka Gothic Pro L" pitchFamily="34" charset="-128"/>
                <a:hlinkClick r:id="rId5"/>
              </a:rPr>
              <a:t>ohn.buswell@seattle.gov </a:t>
            </a:r>
            <a:r>
              <a:rPr lang="en-US" sz="2800" dirty="0">
                <a:ea typeface="Kozuka Gothic Pro L" pitchFamily="34" charset="-128"/>
              </a:rPr>
              <a:t>| (206) </a:t>
            </a:r>
            <a:r>
              <a:rPr lang="en-US" sz="2800" dirty="0"/>
              <a:t>684-5301</a:t>
            </a:r>
            <a:endParaRPr lang="en-US" sz="2800" dirty="0">
              <a:ea typeface="Kozuka Gothic Pro L" pitchFamily="34" charset="-128"/>
              <a:hlinkClick r:id="rId5"/>
            </a:endParaRPr>
          </a:p>
          <a:p>
            <a:pPr marL="0" indent="0" algn="ctr">
              <a:buNone/>
            </a:pPr>
            <a:r>
              <a:rPr lang="en-US" sz="2800" dirty="0" smtClean="0">
                <a:latin typeface="Segoe UI Light" panose="020B0502040204020203" pitchFamily="34" charset="0"/>
                <a:ea typeface="Kozuka Gothic Pro L" pitchFamily="34" charset="-128"/>
                <a:hlinkClick r:id="rId5"/>
              </a:rPr>
              <a:t>http</a:t>
            </a:r>
            <a:r>
              <a:rPr lang="en-US" sz="2800" dirty="0">
                <a:latin typeface="Segoe UI Light" panose="020B0502040204020203" pitchFamily="34" charset="0"/>
                <a:ea typeface="Kozuka Gothic Pro L" pitchFamily="34" charset="-128"/>
                <a:hlinkClick r:id="rId5"/>
              </a:rPr>
              <a:t>://</a:t>
            </a:r>
            <a:r>
              <a:rPr lang="en-US" sz="2800" dirty="0" smtClean="0">
                <a:latin typeface="Segoe UI Light" panose="020B0502040204020203" pitchFamily="34" charset="0"/>
                <a:ea typeface="Kozuka Gothic Pro L" pitchFamily="34" charset="-128"/>
                <a:hlinkClick r:id="rId5"/>
              </a:rPr>
              <a:t>www.seattle.gov/transportation/assetmanagement.htm</a:t>
            </a:r>
            <a:r>
              <a:rPr lang="en-US" sz="2800" dirty="0" smtClean="0">
                <a:latin typeface="Segoe UI Light" panose="020B0502040204020203" pitchFamily="34" charset="0"/>
                <a:ea typeface="Kozuka Gothic Pro L" pitchFamily="34" charset="-128"/>
              </a:rPr>
              <a:t> </a:t>
            </a:r>
            <a:endParaRPr lang="en-US" sz="2800" dirty="0">
              <a:latin typeface="Segoe UI Light" panose="020B0502040204020203" pitchFamily="34" charset="0"/>
              <a:ea typeface="Kozuka Gothic Pro L" pitchFamily="34" charset="-128"/>
            </a:endParaRPr>
          </a:p>
        </p:txBody>
      </p:sp>
      <p:sp>
        <p:nvSpPr>
          <p:cNvPr id="5" name="Content Placeholder 2"/>
          <p:cNvSpPr txBox="1">
            <a:spLocks/>
          </p:cNvSpPr>
          <p:nvPr/>
        </p:nvSpPr>
        <p:spPr>
          <a:xfrm>
            <a:off x="0" y="3429001"/>
            <a:ext cx="9143999" cy="685799"/>
          </a:xfrm>
          <a:prstGeom prst="rect">
            <a:avLst/>
          </a:prstGeom>
          <a:solidFill>
            <a:srgbClr val="1690D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1"/>
                </a:solidFill>
                <a:latin typeface="Segoe UI Light" panose="020B0502040204020203" pitchFamily="34" charset="0"/>
                <a:ea typeface="Kozuka Gothic Pro L" pitchFamily="34" charset="-128"/>
              </a:rPr>
              <a:t>www.seattle.gov/transportation</a:t>
            </a:r>
            <a:endParaRPr lang="en-US" dirty="0">
              <a:solidFill>
                <a:schemeClr val="bg1"/>
              </a:solidFill>
              <a:latin typeface="Segoe UI Light" panose="020B0502040204020203" pitchFamily="34" charset="0"/>
              <a:ea typeface="Kozuka Gothic Pro L" pitchFamily="34" charset="-128"/>
            </a:endParaRPr>
          </a:p>
        </p:txBody>
      </p:sp>
      <p:pic>
        <p:nvPicPr>
          <p:cNvPr id="7" name="Picture 2" descr="P:\PIO\Schwartz\sdotlogo.jpg"/>
          <p:cNvPicPr>
            <a:picLocks noChangeAspect="1" noChangeArrowheads="1"/>
          </p:cNvPicPr>
          <p:nvPr/>
        </p:nvPicPr>
        <p:blipFill rotWithShape="1">
          <a:blip r:embed="rId6">
            <a:extLst>
              <a:ext uri="{28A0092B-C50C-407E-A947-70E740481C1C}">
                <a14:useLocalDpi xmlns:a14="http://schemas.microsoft.com/office/drawing/2010/main" val="0"/>
              </a:ext>
            </a:extLst>
          </a:blip>
          <a:srcRect b="17496"/>
          <a:stretch/>
        </p:blipFill>
        <p:spPr bwMode="auto">
          <a:xfrm>
            <a:off x="6955064" y="5681038"/>
            <a:ext cx="1885477" cy="855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entralctpost.files.wordpress.com/2013/10/twitter-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4489414"/>
            <a:ext cx="768386" cy="768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sjc.edu/StudentServices/StudentGovernmentAssociation/District%20Committees%2020112012/facebook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4529" y="4504708"/>
            <a:ext cx="717453" cy="717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http://philipgoddardphotography.co.uk/wp-content/uploads/2013/12/logo-flick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0708" y="4500537"/>
            <a:ext cx="721623" cy="7216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ceministries.org/Images/content/1847/6279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66886" y="4514880"/>
            <a:ext cx="717452" cy="71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32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1690D0"/>
                </a:solidFill>
              </a:rPr>
              <a:t>Our mission, vision, and core values</a:t>
            </a:r>
            <a:endParaRPr lang="en-US" sz="4000" dirty="0">
              <a:solidFill>
                <a:srgbClr val="1690D0"/>
              </a:solidFill>
            </a:endParaRPr>
          </a:p>
        </p:txBody>
      </p:sp>
      <p:sp>
        <p:nvSpPr>
          <p:cNvPr id="3" name="Content Placeholder 2"/>
          <p:cNvSpPr txBox="1">
            <a:spLocks/>
          </p:cNvSpPr>
          <p:nvPr/>
        </p:nvSpPr>
        <p:spPr>
          <a:xfrm>
            <a:off x="533400" y="3397472"/>
            <a:ext cx="7696200" cy="277472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Committed to </a:t>
            </a:r>
            <a:r>
              <a:rPr lang="en-US" sz="2400" dirty="0" smtClean="0">
                <a:solidFill>
                  <a:srgbClr val="1690D0"/>
                </a:solidFill>
                <a:latin typeface="+mj-lt"/>
              </a:rPr>
              <a:t>5 core values </a:t>
            </a:r>
            <a:r>
              <a:rPr lang="en-US" sz="2400" dirty="0" smtClean="0"/>
              <a:t>to create a city that is:</a:t>
            </a:r>
          </a:p>
          <a:p>
            <a:r>
              <a:rPr lang="en-US" sz="2400" dirty="0" smtClean="0"/>
              <a:t>Safe</a:t>
            </a:r>
          </a:p>
          <a:p>
            <a:r>
              <a:rPr lang="en-US" sz="2400" dirty="0" smtClean="0"/>
              <a:t>Interconnected</a:t>
            </a:r>
          </a:p>
          <a:p>
            <a:r>
              <a:rPr lang="en-US" sz="2400" dirty="0" smtClean="0"/>
              <a:t>Affordable</a:t>
            </a:r>
          </a:p>
          <a:p>
            <a:r>
              <a:rPr lang="en-US" sz="2400" dirty="0" smtClean="0"/>
              <a:t>Vibrant</a:t>
            </a:r>
          </a:p>
          <a:p>
            <a:r>
              <a:rPr lang="en-US" sz="2400" dirty="0" smtClean="0"/>
              <a:t>Innovative</a:t>
            </a:r>
          </a:p>
          <a:p>
            <a:pPr marL="0" indent="0">
              <a:buNone/>
            </a:pPr>
            <a:endParaRPr lang="en-US" sz="2400" dirty="0" smtClean="0"/>
          </a:p>
          <a:p>
            <a:pPr marL="0" indent="0">
              <a:buNone/>
            </a:pPr>
            <a:r>
              <a:rPr lang="en-US" sz="2400" dirty="0" smtClean="0"/>
              <a:t>For </a:t>
            </a:r>
            <a:r>
              <a:rPr lang="en-US" sz="2400" dirty="0" smtClean="0">
                <a:latin typeface="+mj-lt"/>
              </a:rPr>
              <a:t>all</a:t>
            </a:r>
          </a:p>
        </p:txBody>
      </p:sp>
      <p:sp>
        <p:nvSpPr>
          <p:cNvPr id="4" name="TextBox 3"/>
          <p:cNvSpPr txBox="1"/>
          <p:nvPr/>
        </p:nvSpPr>
        <p:spPr>
          <a:xfrm>
            <a:off x="457200" y="2057401"/>
            <a:ext cx="4456348" cy="830997"/>
          </a:xfrm>
          <a:prstGeom prst="rect">
            <a:avLst/>
          </a:prstGeom>
          <a:noFill/>
        </p:spPr>
        <p:txBody>
          <a:bodyPr wrap="none" rtlCol="0">
            <a:spAutoFit/>
          </a:bodyPr>
          <a:lstStyle/>
          <a:p>
            <a:r>
              <a:rPr lang="en-US" sz="2400" dirty="0" smtClean="0">
                <a:solidFill>
                  <a:srgbClr val="1690D0"/>
                </a:solidFill>
                <a:latin typeface="+mj-lt"/>
              </a:rPr>
              <a:t>Mission</a:t>
            </a:r>
            <a:r>
              <a:rPr lang="en-US" sz="2400" dirty="0" smtClean="0">
                <a:solidFill>
                  <a:srgbClr val="1690D0"/>
                </a:solidFill>
              </a:rPr>
              <a:t>: </a:t>
            </a:r>
            <a:r>
              <a:rPr lang="en-US" sz="2400" dirty="0" smtClean="0"/>
              <a:t>deliver </a:t>
            </a:r>
            <a:r>
              <a:rPr lang="en-US" sz="2400" dirty="0"/>
              <a:t>a high-quality </a:t>
            </a:r>
          </a:p>
          <a:p>
            <a:r>
              <a:rPr lang="en-US" sz="2400" dirty="0"/>
              <a:t>t</a:t>
            </a:r>
            <a:r>
              <a:rPr lang="en-US" sz="2400" dirty="0" smtClean="0"/>
              <a:t>ransportation system for Seattle</a:t>
            </a:r>
            <a:endParaRPr lang="en-US" sz="2400" dirty="0"/>
          </a:p>
        </p:txBody>
      </p:sp>
      <p:sp>
        <p:nvSpPr>
          <p:cNvPr id="8" name="TextBox 7"/>
          <p:cNvSpPr txBox="1"/>
          <p:nvPr/>
        </p:nvSpPr>
        <p:spPr>
          <a:xfrm>
            <a:off x="5029200" y="2057400"/>
            <a:ext cx="3962400" cy="830997"/>
          </a:xfrm>
          <a:prstGeom prst="rect">
            <a:avLst/>
          </a:prstGeom>
          <a:noFill/>
        </p:spPr>
        <p:txBody>
          <a:bodyPr wrap="square" rtlCol="0">
            <a:spAutoFit/>
          </a:bodyPr>
          <a:lstStyle/>
          <a:p>
            <a:r>
              <a:rPr lang="en-US" sz="2400" dirty="0" smtClean="0">
                <a:solidFill>
                  <a:srgbClr val="1690D0"/>
                </a:solidFill>
                <a:latin typeface="+mj-lt"/>
              </a:rPr>
              <a:t>Vision</a:t>
            </a:r>
            <a:r>
              <a:rPr lang="en-US" sz="2400" dirty="0" smtClean="0">
                <a:solidFill>
                  <a:srgbClr val="1690D0"/>
                </a:solidFill>
              </a:rPr>
              <a:t>: </a:t>
            </a:r>
            <a:r>
              <a:rPr lang="en-US" sz="2400" dirty="0" smtClean="0"/>
              <a:t>connected people, places, and products</a:t>
            </a:r>
            <a:endParaRPr lang="en-US" sz="2400" dirty="0"/>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2</a:t>
            </a:fld>
            <a:endParaRPr lang="en-US" sz="1200" dirty="0"/>
          </a:p>
        </p:txBody>
      </p:sp>
    </p:spTree>
    <p:custDataLst>
      <p:tags r:id="rId1"/>
    </p:custDataLst>
    <p:extLst>
      <p:ext uri="{BB962C8B-B14F-4D97-AF65-F5344CB8AC3E}">
        <p14:creationId xmlns:p14="http://schemas.microsoft.com/office/powerpoint/2010/main" val="397874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690D0"/>
                </a:solidFill>
              </a:rPr>
              <a:t>Seattle:  A Snapshot</a:t>
            </a:r>
            <a:endParaRPr lang="en-US" dirty="0">
              <a:solidFill>
                <a:srgbClr val="1690D0"/>
              </a:solidFill>
            </a:endParaRPr>
          </a:p>
        </p:txBody>
      </p:sp>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1000" y="1600200"/>
            <a:ext cx="3943962" cy="4525963"/>
          </a:xfrm>
        </p:spPr>
      </p:pic>
      <p:sp>
        <p:nvSpPr>
          <p:cNvPr id="4" name="Content Placeholder 3"/>
          <p:cNvSpPr>
            <a:spLocks noGrp="1"/>
          </p:cNvSpPr>
          <p:nvPr>
            <p:ph sz="half" idx="2"/>
          </p:nvPr>
        </p:nvSpPr>
        <p:spPr>
          <a:xfrm>
            <a:off x="4648200" y="1524000"/>
            <a:ext cx="4343400" cy="4800600"/>
          </a:xfrm>
        </p:spPr>
        <p:txBody>
          <a:bodyPr>
            <a:normAutofit lnSpcReduction="10000"/>
          </a:bodyPr>
          <a:lstStyle/>
          <a:p>
            <a:r>
              <a:rPr lang="en-US" dirty="0" smtClean="0"/>
              <a:t>One of fastest growing cities in US</a:t>
            </a:r>
          </a:p>
          <a:p>
            <a:r>
              <a:rPr lang="en-US" dirty="0" smtClean="0"/>
              <a:t>Economy is based on high-tech, education, seaport, industry, culture</a:t>
            </a:r>
          </a:p>
          <a:p>
            <a:r>
              <a:rPr lang="en-US" dirty="0" smtClean="0"/>
              <a:t>Geography is hilly, with fresh- and saltwater bodies limiting land area</a:t>
            </a:r>
          </a:p>
          <a:p>
            <a:r>
              <a:rPr lang="en-US" dirty="0" smtClean="0"/>
              <a:t>Geology features glacial till and saturated soils plus earthquake hazard</a:t>
            </a:r>
          </a:p>
          <a:p>
            <a:endParaRPr lang="en-US" dirty="0"/>
          </a:p>
        </p:txBody>
      </p:sp>
    </p:spTree>
    <p:custDataLst>
      <p:tags r:id="rId1"/>
    </p:custDataLst>
    <p:extLst>
      <p:ext uri="{BB962C8B-B14F-4D97-AF65-F5344CB8AC3E}">
        <p14:creationId xmlns:p14="http://schemas.microsoft.com/office/powerpoint/2010/main" val="294100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US" sz="3600" dirty="0">
                <a:solidFill>
                  <a:srgbClr val="1690D0"/>
                </a:solidFill>
                <a:latin typeface="Segoe UI" panose="020B0502040204020203" pitchFamily="34" charset="0"/>
                <a:ea typeface="Segoe UI" panose="020B0502040204020203" pitchFamily="34" charset="0"/>
                <a:cs typeface="Segoe UI" panose="020B0502040204020203" pitchFamily="34" charset="0"/>
              </a:rPr>
              <a:t>SDOT Asset </a:t>
            </a:r>
            <a:r>
              <a:rPr lang="en-US" sz="36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Management Background</a:t>
            </a:r>
            <a:endParaRPr lang="en-US" sz="3600"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00200"/>
            <a:ext cx="8382000" cy="4756150"/>
          </a:xfrm>
        </p:spPr>
        <p:txBody>
          <a:bodyPr>
            <a:normAutofit/>
          </a:bodyPr>
          <a:lstStyle/>
          <a:p>
            <a:r>
              <a:rPr lang="en-US" dirty="0" smtClean="0"/>
              <a:t>1970s: started Structures </a:t>
            </a:r>
            <a:r>
              <a:rPr lang="en-US" dirty="0"/>
              <a:t>AM </a:t>
            </a:r>
            <a:r>
              <a:rPr lang="en-US" dirty="0" smtClean="0"/>
              <a:t>program</a:t>
            </a:r>
          </a:p>
          <a:p>
            <a:pPr marL="0" indent="0">
              <a:buNone/>
            </a:pPr>
            <a:endParaRPr lang="en-US" sz="900" dirty="0" smtClean="0"/>
          </a:p>
          <a:p>
            <a:r>
              <a:rPr lang="en-US" dirty="0" smtClean="0"/>
              <a:t>1980s: started</a:t>
            </a:r>
            <a:r>
              <a:rPr lang="en-US" dirty="0"/>
              <a:t> </a:t>
            </a:r>
            <a:r>
              <a:rPr lang="en-US" dirty="0" smtClean="0"/>
              <a:t>Pavement </a:t>
            </a:r>
            <a:r>
              <a:rPr lang="en-US" dirty="0"/>
              <a:t>AM program </a:t>
            </a:r>
            <a:endParaRPr lang="en-US" dirty="0" smtClean="0"/>
          </a:p>
          <a:p>
            <a:pPr marL="0" indent="0">
              <a:buNone/>
            </a:pPr>
            <a:endParaRPr lang="en-US" sz="900" dirty="0" smtClean="0"/>
          </a:p>
          <a:p>
            <a:r>
              <a:rPr lang="en-US" dirty="0" smtClean="0"/>
              <a:t>2007: Department-wide Program, funded by Bridging </a:t>
            </a:r>
            <a:r>
              <a:rPr lang="en-US" dirty="0"/>
              <a:t>the Gap </a:t>
            </a:r>
            <a:r>
              <a:rPr lang="en-US" dirty="0" smtClean="0"/>
              <a:t>Levy</a:t>
            </a:r>
          </a:p>
          <a:p>
            <a:pPr marL="0" indent="0">
              <a:buNone/>
            </a:pPr>
            <a:endParaRPr lang="en-US" sz="900" dirty="0"/>
          </a:p>
          <a:p>
            <a:r>
              <a:rPr lang="en-US" dirty="0" smtClean="0"/>
              <a:t>Program </a:t>
            </a:r>
            <a:r>
              <a:rPr lang="en-US" dirty="0"/>
              <a:t>hiatus for 2 years </a:t>
            </a:r>
            <a:r>
              <a:rPr lang="en-US" dirty="0" smtClean="0"/>
              <a:t>(recession </a:t>
            </a:r>
            <a:r>
              <a:rPr lang="en-US" dirty="0"/>
              <a:t>and </a:t>
            </a:r>
            <a:r>
              <a:rPr lang="en-US" dirty="0" smtClean="0"/>
              <a:t>staffing)</a:t>
            </a:r>
          </a:p>
          <a:p>
            <a:pPr marL="0" indent="0">
              <a:buNone/>
            </a:pPr>
            <a:endParaRPr lang="en-US" sz="900" dirty="0"/>
          </a:p>
          <a:p>
            <a:r>
              <a:rPr lang="en-US" dirty="0" smtClean="0"/>
              <a:t>2013: hired new AM Manager to </a:t>
            </a:r>
            <a:r>
              <a:rPr lang="en-US" dirty="0"/>
              <a:t>rebuild </a:t>
            </a:r>
            <a:r>
              <a:rPr lang="en-US" dirty="0" smtClean="0"/>
              <a:t>program </a:t>
            </a:r>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4</a:t>
            </a:fld>
            <a:endParaRPr lang="en-US" sz="1200" dirty="0"/>
          </a:p>
        </p:txBody>
      </p:sp>
    </p:spTree>
    <p:custDataLst>
      <p:tags r:id="rId1"/>
    </p:custDataLst>
    <p:extLst>
      <p:ext uri="{BB962C8B-B14F-4D97-AF65-F5344CB8AC3E}">
        <p14:creationId xmlns:p14="http://schemas.microsoft.com/office/powerpoint/2010/main" val="206471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sz="3600" dirty="0">
                <a:solidFill>
                  <a:srgbClr val="1690D0"/>
                </a:solidFill>
                <a:latin typeface="Segoe UI" panose="020B0502040204020203" pitchFamily="34" charset="0"/>
                <a:ea typeface="Segoe UI" panose="020B0502040204020203" pitchFamily="34" charset="0"/>
                <a:cs typeface="Segoe UI" panose="020B0502040204020203" pitchFamily="34" charset="0"/>
              </a:rPr>
              <a:t>SDOT Asset </a:t>
            </a:r>
            <a:r>
              <a:rPr lang="en-US" sz="36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Management Background (cont.)</a:t>
            </a:r>
            <a:endParaRPr lang="en-US" sz="3600"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00200"/>
            <a:ext cx="8382000" cy="4756150"/>
          </a:xfrm>
        </p:spPr>
        <p:txBody>
          <a:bodyPr>
            <a:normAutofit/>
          </a:bodyPr>
          <a:lstStyle/>
          <a:p>
            <a:r>
              <a:rPr lang="en-US" dirty="0"/>
              <a:t>Primary </a:t>
            </a:r>
            <a:r>
              <a:rPr lang="en-US" dirty="0" smtClean="0"/>
              <a:t>Focus of AM Program Implementation:</a:t>
            </a:r>
          </a:p>
          <a:p>
            <a:pPr lvl="1"/>
            <a:r>
              <a:rPr lang="en-US" dirty="0" smtClean="0"/>
              <a:t>Asset </a:t>
            </a:r>
            <a:r>
              <a:rPr lang="en-US" dirty="0"/>
              <a:t>Status &amp; </a:t>
            </a:r>
            <a:r>
              <a:rPr lang="en-US" dirty="0" smtClean="0"/>
              <a:t>Condition Reporting </a:t>
            </a:r>
          </a:p>
          <a:p>
            <a:pPr lvl="1"/>
            <a:r>
              <a:rPr lang="en-US" dirty="0" smtClean="0"/>
              <a:t>Central </a:t>
            </a:r>
            <a:r>
              <a:rPr lang="en-US" dirty="0"/>
              <a:t>Database for Asset &amp; Work </a:t>
            </a:r>
            <a:r>
              <a:rPr lang="en-US" dirty="0" smtClean="0"/>
              <a:t>Management</a:t>
            </a:r>
            <a:endParaRPr lang="en-US" dirty="0"/>
          </a:p>
          <a:p>
            <a:r>
              <a:rPr lang="en-US" dirty="0" smtClean="0"/>
              <a:t>Preliminary Work on AM Practice Areas:</a:t>
            </a:r>
          </a:p>
          <a:p>
            <a:pPr lvl="1"/>
            <a:r>
              <a:rPr lang="en-US" dirty="0" smtClean="0"/>
              <a:t>Levels </a:t>
            </a:r>
            <a:r>
              <a:rPr lang="en-US" dirty="0"/>
              <a:t>of </a:t>
            </a:r>
            <a:r>
              <a:rPr lang="en-US" dirty="0" smtClean="0"/>
              <a:t>Service</a:t>
            </a:r>
          </a:p>
          <a:p>
            <a:pPr lvl="1"/>
            <a:r>
              <a:rPr lang="en-US" dirty="0" smtClean="0"/>
              <a:t>Risk</a:t>
            </a:r>
          </a:p>
          <a:p>
            <a:pPr lvl="1"/>
            <a:r>
              <a:rPr lang="en-US" dirty="0" smtClean="0"/>
              <a:t>Organizational Competency</a:t>
            </a:r>
          </a:p>
          <a:p>
            <a:pPr lvl="1"/>
            <a:r>
              <a:rPr lang="en-US" dirty="0" smtClean="0"/>
              <a:t>Performance </a:t>
            </a:r>
            <a:r>
              <a:rPr lang="en-US" dirty="0"/>
              <a:t>Measures  </a:t>
            </a: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5</a:t>
            </a:fld>
            <a:endParaRPr lang="en-US" sz="1200" dirty="0"/>
          </a:p>
        </p:txBody>
      </p:sp>
    </p:spTree>
    <p:custDataLst>
      <p:tags r:id="rId1"/>
    </p:custDataLst>
    <p:extLst>
      <p:ext uri="{BB962C8B-B14F-4D97-AF65-F5344CB8AC3E}">
        <p14:creationId xmlns:p14="http://schemas.microsoft.com/office/powerpoint/2010/main" val="44501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SDOT Status &amp; Condition Report</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a:spcBef>
                <a:spcPts val="0"/>
              </a:spcBef>
              <a:spcAft>
                <a:spcPts val="1200"/>
              </a:spcAft>
            </a:pPr>
            <a:r>
              <a:rPr lang="en-US" sz="2800" dirty="0" smtClean="0"/>
              <a:t>Published December </a:t>
            </a:r>
            <a:r>
              <a:rPr lang="en-US" sz="2800" dirty="0"/>
              <a:t>2015 </a:t>
            </a:r>
            <a:r>
              <a:rPr lang="en-US" sz="2800" dirty="0" smtClean="0">
                <a:hlinkClick r:id="rId4"/>
              </a:rPr>
              <a:t>www.seattle.gov/transportation/inventory.htm</a:t>
            </a:r>
            <a:r>
              <a:rPr lang="en-US" sz="2800" dirty="0" smtClean="0"/>
              <a:t> </a:t>
            </a:r>
          </a:p>
          <a:p>
            <a:pPr>
              <a:spcBef>
                <a:spcPts val="0"/>
              </a:spcBef>
              <a:spcAft>
                <a:spcPts val="1200"/>
              </a:spcAft>
            </a:pPr>
            <a:r>
              <a:rPr lang="en-US" sz="2800" dirty="0" smtClean="0"/>
              <a:t>Provides technical </a:t>
            </a:r>
            <a:r>
              <a:rPr lang="en-US" sz="2800" dirty="0"/>
              <a:t>information about </a:t>
            </a:r>
            <a:r>
              <a:rPr lang="en-US" sz="2800" dirty="0" smtClean="0"/>
              <a:t>assets </a:t>
            </a:r>
          </a:p>
          <a:p>
            <a:pPr>
              <a:spcBef>
                <a:spcPts val="0"/>
              </a:spcBef>
              <a:spcAft>
                <a:spcPts val="1200"/>
              </a:spcAft>
            </a:pPr>
            <a:r>
              <a:rPr lang="en-US" sz="2800" dirty="0"/>
              <a:t>U</a:t>
            </a:r>
            <a:r>
              <a:rPr lang="en-US" sz="2800" dirty="0" smtClean="0"/>
              <a:t>seful </a:t>
            </a:r>
            <a:r>
              <a:rPr lang="en-US" sz="2800" dirty="0"/>
              <a:t>reference </a:t>
            </a:r>
            <a:r>
              <a:rPr lang="en-US" sz="2800" dirty="0" smtClean="0"/>
              <a:t>for decision-making </a:t>
            </a:r>
            <a:endParaRPr lang="en-US" sz="2800" dirty="0"/>
          </a:p>
          <a:p>
            <a:pPr>
              <a:spcBef>
                <a:spcPts val="0"/>
              </a:spcBef>
              <a:spcAft>
                <a:spcPts val="1200"/>
              </a:spcAft>
            </a:pPr>
            <a:r>
              <a:rPr lang="en-US" sz="2800" dirty="0"/>
              <a:t>R</a:t>
            </a:r>
            <a:r>
              <a:rPr lang="en-US" sz="2800" dirty="0" smtClean="0"/>
              <a:t>eference </a:t>
            </a:r>
            <a:r>
              <a:rPr lang="en-US" sz="2800" dirty="0"/>
              <a:t>guide </a:t>
            </a:r>
            <a:r>
              <a:rPr lang="en-US" sz="2800" dirty="0" smtClean="0"/>
              <a:t>for general public</a:t>
            </a:r>
            <a:endParaRPr lang="en-US" sz="2800" dirty="0"/>
          </a:p>
          <a:p>
            <a:pPr>
              <a:spcBef>
                <a:spcPts val="0"/>
              </a:spcBef>
              <a:spcAft>
                <a:spcPts val="1200"/>
              </a:spcAft>
            </a:pPr>
            <a:r>
              <a:rPr lang="en-US" sz="2800" dirty="0" smtClean="0"/>
              <a:t>Informs </a:t>
            </a:r>
            <a:r>
              <a:rPr lang="en-US" sz="2800" dirty="0"/>
              <a:t>future year budgets </a:t>
            </a:r>
            <a:endParaRPr lang="en-US" sz="2800" dirty="0" smtClean="0"/>
          </a:p>
          <a:p>
            <a:pPr>
              <a:spcBef>
                <a:spcPts val="0"/>
              </a:spcBef>
              <a:spcAft>
                <a:spcPts val="1200"/>
              </a:spcAft>
            </a:pPr>
            <a:r>
              <a:rPr lang="en-US" sz="2800" dirty="0" smtClean="0"/>
              <a:t>Gap analysis to increase AM competency </a:t>
            </a:r>
          </a:p>
        </p:txBody>
      </p:sp>
    </p:spTree>
    <p:custDataLst>
      <p:tags r:id="rId1"/>
    </p:custDataLst>
    <p:extLst>
      <p:ext uri="{BB962C8B-B14F-4D97-AF65-F5344CB8AC3E}">
        <p14:creationId xmlns:p14="http://schemas.microsoft.com/office/powerpoint/2010/main" val="3010017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Report </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endParaRPr lang="en-US" sz="2400" dirty="0" smtClean="0"/>
          </a:p>
          <a:p>
            <a:r>
              <a:rPr lang="en-US" sz="2400" dirty="0" smtClean="0"/>
              <a:t>Long-term operational </a:t>
            </a:r>
            <a:r>
              <a:rPr lang="en-US" sz="2400" dirty="0"/>
              <a:t>c</a:t>
            </a:r>
            <a:r>
              <a:rPr lang="en-US" sz="2400" dirty="0" smtClean="0"/>
              <a:t>ost </a:t>
            </a:r>
            <a:r>
              <a:rPr lang="en-US" sz="2400" dirty="0"/>
              <a:t>f</a:t>
            </a:r>
            <a:r>
              <a:rPr lang="en-US" sz="2400" dirty="0" smtClean="0"/>
              <a:t>orecasting </a:t>
            </a:r>
          </a:p>
          <a:p>
            <a:r>
              <a:rPr lang="en-US" sz="2400" dirty="0" smtClean="0"/>
              <a:t>Measures and trends that link to </a:t>
            </a:r>
            <a:r>
              <a:rPr lang="en-US" sz="2400" dirty="0" smtClean="0">
                <a:hlinkClick r:id="rId4"/>
              </a:rPr>
              <a:t>performance.seattle.gov/</a:t>
            </a:r>
            <a:endParaRPr lang="en-US" sz="2400" dirty="0" smtClean="0"/>
          </a:p>
          <a:p>
            <a:r>
              <a:rPr lang="en-US" sz="2400" dirty="0" smtClean="0"/>
              <a:t>Estimated asset </a:t>
            </a:r>
            <a:r>
              <a:rPr lang="en-US" sz="2400" dirty="0"/>
              <a:t>d</a:t>
            </a:r>
            <a:r>
              <a:rPr lang="en-US" sz="2400" dirty="0" smtClean="0"/>
              <a:t>ata </a:t>
            </a:r>
            <a:r>
              <a:rPr lang="en-US" sz="2400" dirty="0"/>
              <a:t>c</a:t>
            </a:r>
            <a:r>
              <a:rPr lang="en-US" sz="2400" dirty="0" smtClean="0"/>
              <a:t>onfidence, replaced </a:t>
            </a:r>
            <a:r>
              <a:rPr lang="en-US" sz="2400" dirty="0"/>
              <a:t>a</a:t>
            </a:r>
            <a:r>
              <a:rPr lang="en-US" sz="2400" dirty="0" smtClean="0"/>
              <a:t>sset </a:t>
            </a:r>
            <a:r>
              <a:rPr lang="en-US" sz="2400" dirty="0"/>
              <a:t>c</a:t>
            </a:r>
            <a:r>
              <a:rPr lang="en-US" sz="2400" dirty="0" smtClean="0"/>
              <a:t>ondition TBD with Unknown</a:t>
            </a:r>
          </a:p>
          <a:p>
            <a:r>
              <a:rPr lang="en-US" sz="2400" dirty="0" smtClean="0"/>
              <a:t>Better unit cost data, e.g., sidewalks by sq. ft., component</a:t>
            </a:r>
          </a:p>
          <a:p>
            <a:r>
              <a:rPr lang="en-US" sz="2400" dirty="0" smtClean="0"/>
              <a:t>Revised asset </a:t>
            </a:r>
            <a:r>
              <a:rPr lang="en-US" sz="2400" dirty="0"/>
              <a:t>c</a:t>
            </a:r>
            <a:r>
              <a:rPr lang="en-US" sz="2400" dirty="0" smtClean="0"/>
              <a:t>lasses to better align with AM practices</a:t>
            </a:r>
          </a:p>
          <a:p>
            <a:r>
              <a:rPr lang="en-US" sz="2400" dirty="0" smtClean="0"/>
              <a:t>Bookmarked PDF, easily navigable with icons for each chapter in the footer</a:t>
            </a:r>
            <a:endParaRPr lang="en-US" sz="2400" dirty="0"/>
          </a:p>
        </p:txBody>
      </p:sp>
      <p:pic>
        <p:nvPicPr>
          <p:cNvPr id="4" name="Picture 3" descr="C:\Users\BarhamS\AppData\Local\Microsoft\Windows\Temporary Internet Files\Content.Word\Bike&amp;Ped.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5943599"/>
            <a:ext cx="381000" cy="381001"/>
          </a:xfrm>
          <a:prstGeom prst="rect">
            <a:avLst/>
          </a:prstGeom>
          <a:noFill/>
          <a:ln>
            <a:noFill/>
          </a:ln>
        </p:spPr>
      </p:pic>
      <p:pic>
        <p:nvPicPr>
          <p:cNvPr id="3074" name="Picture 2" descr="V:\Asset Management Program\Status and Condition Report\2014 Status and Condition Rpt\New Format SBarham\Icons\Channelization_3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5922670"/>
            <a:ext cx="401930" cy="4019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V:\Asset Management Program\Status and Condition Report\2014 Status and Condition Rpt\New Format SBarham\Icons\ITS_3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5965797"/>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sset Management Program\Status and Condition Report\2014 Status and Condition Rpt\New Format SBarham\Icons\Parking_3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6734" y="5943600"/>
            <a:ext cx="323266" cy="32326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V:\Asset Management Program\Status and Condition Report\2014 Status and Condition Rpt\New Format SBarham\Icons\Pavement_3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34924" y="5903436"/>
            <a:ext cx="421164" cy="4211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Asset Management Program\Status and Condition Report\2014 Status and Condition Rpt\New Format SBarham\Icons\Property_30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8668" y="5870185"/>
            <a:ext cx="403879" cy="40387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V:\Asset Management Program\Status and Condition Report\2014 Status and Condition Rpt\New Format SBarham\Icons\RoadwayStructure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2547" y="5927411"/>
            <a:ext cx="346653" cy="3466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Asset Management Program\Status and Condition Report\2014 Status and Condition Rpt\New Format SBarham\Icons\Signs_300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8371" y="5922670"/>
            <a:ext cx="3651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V:\Asset Management Program\Status and Condition Report\2014 Status and Condition Rpt\New Format SBarham\Icons\Streetcar_30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00383" y="5870185"/>
            <a:ext cx="467017" cy="46701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Asset Management Program\Status and Condition Report\2014 Status and Condition Rpt\New Format SBarham\Icons\TrafficSafety_30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5863932"/>
            <a:ext cx="4826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V:\Asset Management Program\Status and Condition Report\2014 Status and Condition Rpt\New Format SBarham\Icons\TrafficSignals_30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72200" y="5892702"/>
            <a:ext cx="4445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V:\Asset Management Program\Status and Condition Report\2014 Status and Condition Rpt\New Format SBarham\Icons\Urban Forest_30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77000" y="5832235"/>
            <a:ext cx="552450" cy="552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0297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2577"/>
            <a:ext cx="8915400" cy="619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66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4876"/>
            <a:ext cx="8799303" cy="606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212085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0c928e96-c82b-4d45-8bcc-0b5e9d81a4be&lt;/ID&gt;&#10;  &lt;No&gt;0&lt;/No&gt;&#10;  &lt;Options&gt;&#10;    &lt;Option&gt;&#10;      &lt;IsCorrect&gt;false&lt;/IsCorrect&gt;&#10;      &lt;ID&gt;1&lt;/ID&gt;&#10;      &lt;Text /&gt;&#10;      &lt;Point&gt;1&lt;/Point&gt;&#10;    &lt;/Option&gt;&#10;    &lt;Option&gt;&#10;      &lt;IsCorrect&gt;false&lt;/IsCorrect&gt;&#10;      &lt;ID&gt;2&lt;/ID&gt;&#10;      &lt;Text /&gt;&#10;      &lt;Point&gt;2&lt;/Point&gt;&#10;    &lt;/Option&gt;&#10;  &lt;/Options&gt;&#10;  &lt;Type&gt;2&lt;/Type&gt;&#10;  &lt;Mode&gt;0&lt;/Mode&gt;&#10;  &lt;FOption&gt;0&lt;/FOption&gt;&#10;&lt;/Question&gt;"/>
</p:tagLst>
</file>

<file path=ppt/tags/tag10.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3f8d86d6-9f4a-4b71-839d-d253e7bfee27&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d0991ed5-0b52-468d-860a-9d4144a3fc72&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6cb86bfe-3d57-4384-9659-fb83754ee57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befafeba-6bf3-4853-8889-633f24f000d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96f9f438-55ac-4ff4-bd60-aea808e6037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9298e0f5-e097-4441-9ebe-01c55988c110&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09ac23a9-f376-42a4-9689-803b5abbb3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e2483da1-98cf-45e4-aa04-fc888981f7d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e2483da1-98cf-45e4-aa04-fc888981f7d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6.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66bd496e-9d8f-4d83-a07b-e45a87c6fa64&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7.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efdc1f7e-a2ef-4548-a1e1-d99030860ed4&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8.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70156d64-098b-4a90-9fd6-c5a08d6c1ec3&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9.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637e55a7-c5c3-4670-9243-bb9e047f109d&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theme1.xml><?xml version="1.0" encoding="utf-8"?>
<a:theme xmlns:a="http://schemas.openxmlformats.org/drawingml/2006/main" name="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1787</Words>
  <Application>Microsoft Office PowerPoint</Application>
  <PresentationFormat>On-screen Show (4:3)</PresentationFormat>
  <Paragraphs>200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SDOT Asset Management Program Retaining Walls</vt:lpstr>
      <vt:lpstr>Our mission, vision, and core values</vt:lpstr>
      <vt:lpstr>Seattle:  A Snapshot</vt:lpstr>
      <vt:lpstr>SDOT Asset Management Background</vt:lpstr>
      <vt:lpstr>SDOT Asset Management Background (cont.)</vt:lpstr>
      <vt:lpstr>SDOT Status &amp; Condition Report</vt:lpstr>
      <vt:lpstr>Expanded Report </vt:lpstr>
      <vt:lpstr>PowerPoint Presentation</vt:lpstr>
      <vt:lpstr>PowerPoint Presentation</vt:lpstr>
      <vt:lpstr>PowerPoint Presentation</vt:lpstr>
      <vt:lpstr>PowerPoint Presentation</vt:lpstr>
      <vt:lpstr>PowerPoint Presentation</vt:lpstr>
      <vt:lpstr>Retaining Wall Inventory Status</vt:lpstr>
      <vt:lpstr>Retaining Wall Inspections</vt:lpstr>
      <vt:lpstr>Alaskan Way Seawall</vt:lpstr>
      <vt:lpstr>Questions?</vt:lpstr>
    </vt:vector>
  </TitlesOfParts>
  <Company>City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Insert Subtitle, If Needed</dc:title>
  <dc:creator>Schwartz, Allison</dc:creator>
  <cp:lastModifiedBy>Willcher, Jude</cp:lastModifiedBy>
  <cp:revision>90</cp:revision>
  <cp:lastPrinted>2015-12-22T23:46:14Z</cp:lastPrinted>
  <dcterms:created xsi:type="dcterms:W3CDTF">2014-01-29T22:35:29Z</dcterms:created>
  <dcterms:modified xsi:type="dcterms:W3CDTF">2015-12-23T21:24:06Z</dcterms:modified>
</cp:coreProperties>
</file>