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366" r:id="rId3"/>
    <p:sldId id="367" r:id="rId4"/>
    <p:sldId id="369" r:id="rId5"/>
    <p:sldId id="370" r:id="rId6"/>
    <p:sldId id="371" r:id="rId7"/>
    <p:sldId id="372" r:id="rId8"/>
    <p:sldId id="375" r:id="rId9"/>
    <p:sldId id="373" r:id="rId10"/>
    <p:sldId id="376" r:id="rId11"/>
    <p:sldId id="378" r:id="rId12"/>
    <p:sldId id="379" r:id="rId13"/>
    <p:sldId id="380" r:id="rId14"/>
    <p:sldId id="377" r:id="rId15"/>
    <p:sldId id="381" r:id="rId16"/>
    <p:sldId id="382" r:id="rId17"/>
    <p:sldId id="385" r:id="rId18"/>
    <p:sldId id="386" r:id="rId19"/>
    <p:sldId id="387" r:id="rId20"/>
    <p:sldId id="388" r:id="rId21"/>
    <p:sldId id="389" r:id="rId22"/>
    <p:sldId id="384" r:id="rId23"/>
    <p:sldId id="391" r:id="rId24"/>
    <p:sldId id="390" r:id="rId25"/>
    <p:sldId id="392" r:id="rId26"/>
    <p:sldId id="393" r:id="rId27"/>
    <p:sldId id="394" r:id="rId28"/>
    <p:sldId id="3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25E3D"/>
    <a:srgbClr val="DC9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5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E632-3085-42C2-8250-8E654A2BC71B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BB37-A589-49B8-8FF8-EEA4AD2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Questions</a:t>
            </a:r>
            <a:r>
              <a:rPr lang="en-US" baseline="0" dirty="0" smtClean="0"/>
              <a:t> focused location, maintenance activity, and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BB37-A589-49B8-8FF8-EEA4AD2C76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Questions</a:t>
            </a:r>
            <a:r>
              <a:rPr lang="en-US" baseline="0" dirty="0" smtClean="0"/>
              <a:t> focused location, maintenance activity, and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BB37-A589-49B8-8FF8-EEA4AD2C76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baseline="0">
                <a:solidFill>
                  <a:srgbClr val="FCF6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FCF6EC"/>
                </a:solidFill>
              </a:defRPr>
            </a:lvl1pPr>
            <a:lvl2pPr>
              <a:defRPr baseline="0">
                <a:solidFill>
                  <a:srgbClr val="FCF6EC"/>
                </a:solidFill>
              </a:defRPr>
            </a:lvl2pPr>
            <a:lvl3pPr>
              <a:defRPr baseline="0">
                <a:solidFill>
                  <a:srgbClr val="FCF6EC"/>
                </a:solidFill>
              </a:defRPr>
            </a:lvl3pPr>
            <a:lvl4pPr>
              <a:defRPr baseline="0">
                <a:solidFill>
                  <a:srgbClr val="FCF6EC"/>
                </a:solidFill>
              </a:defRPr>
            </a:lvl4pPr>
            <a:lvl5pPr>
              <a:defRPr baseline="0">
                <a:solidFill>
                  <a:srgbClr val="FCF6E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8ED1C3-62E7-46E4-B12C-4364A9898499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3B6E9C-714E-498B-A684-DDE266BBA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400" b="1" baseline="0" dirty="0" smtClean="0">
          <a:solidFill>
            <a:srgbClr val="FCF6E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baseline="0" dirty="0" smtClean="0">
          <a:solidFill>
            <a:srgbClr val="FCF6E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sz="3200" baseline="0" dirty="0" smtClean="0">
          <a:solidFill>
            <a:srgbClr val="FCF6E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baseline="0" dirty="0" smtClean="0">
          <a:solidFill>
            <a:srgbClr val="FCF6E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en-US" sz="3200" baseline="0" dirty="0" smtClean="0">
          <a:solidFill>
            <a:srgbClr val="FCF6E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3200" baseline="0" dirty="0" smtClean="0">
          <a:solidFill>
            <a:srgbClr val="FCF6EC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384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Unstable Slope Management Program (USMP) for Federal Land Management Agencies (FLMA’s)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64835"/>
              </p:ext>
            </p:extLst>
          </p:nvPr>
        </p:nvGraphicFramePr>
        <p:xfrm>
          <a:off x="457200" y="2420401"/>
          <a:ext cx="8686800" cy="16181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19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Eli Cuelho, PE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Darren</a:t>
                      </a:r>
                      <a:r>
                        <a:rPr lang="en-US" sz="2000" baseline="0" dirty="0" smtClean="0"/>
                        <a:t> Beckstrand, CPG</a:t>
                      </a:r>
                      <a:endParaRPr lang="en-US" sz="20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Dave Stanley, CPG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Paul Thompson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Douglas A. Anderson, LEG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MSU – Western Transportation Institute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Landslide Technology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DA Stanley Consulting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Consultant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FHWA – WFLHD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6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Measures – USFS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dirty="0" smtClean="0"/>
              <a:t>Condition Performance Measurement</a:t>
            </a:r>
          </a:p>
          <a:p>
            <a:pPr lvl="1"/>
            <a:r>
              <a:rPr lang="en-US" dirty="0" smtClean="0"/>
              <a:t>Needed to develop management and assessment approach for each ML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76984"/>
              </p:ext>
            </p:extLst>
          </p:nvPr>
        </p:nvGraphicFramePr>
        <p:xfrm>
          <a:off x="685800" y="3124201"/>
          <a:ext cx="7620000" cy="30971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8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8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Mgmt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Planned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Assessment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ML-1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Reactionary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Judgment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None,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Maint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 tracked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ML-2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Reactionary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None,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Maint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 tracked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ML-3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 G/F/P – 5yr cycle,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low goals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Preliminary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GAM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ML-4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 G/F/P – 5yr cycle, mod. goals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Detailed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GAM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ML-5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 G/F/P – 5yr cycle, high goals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Detailed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GAM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Measures – USFS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dirty="0" smtClean="0"/>
              <a:t>Condition Performance Measurement</a:t>
            </a:r>
          </a:p>
          <a:p>
            <a:pPr lvl="1"/>
            <a:r>
              <a:rPr lang="en-US" dirty="0" smtClean="0"/>
              <a:t>Minimum Cond. </a:t>
            </a:r>
            <a:r>
              <a:rPr lang="en-US" dirty="0" err="1" smtClean="0"/>
              <a:t>Lvl</a:t>
            </a:r>
            <a:r>
              <a:rPr lang="en-US" dirty="0" smtClean="0"/>
              <a:t>. for Route Segments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79413"/>
              </p:ext>
            </p:extLst>
          </p:nvPr>
        </p:nvGraphicFramePr>
        <p:xfrm>
          <a:off x="419099" y="3048000"/>
          <a:ext cx="8305802" cy="2412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39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FAIR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Few to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no US*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 smtClean="0">
                          <a:solidFill>
                            <a:schemeClr val="bg1"/>
                          </a:solidFill>
                        </a:rPr>
                        <a:t>Few/Occ. US (1-2/mi)</a:t>
                      </a:r>
                      <a:endParaRPr lang="en-US" sz="17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Many US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Few to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no US,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Log haul not impacted</a:t>
                      </a:r>
                      <a:endParaRPr lang="en-US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dirty="0" smtClean="0">
                          <a:solidFill>
                            <a:schemeClr val="bg1"/>
                          </a:solidFill>
                        </a:rPr>
                        <a:t>Few/Occ.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Many 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80% Good,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10% Poor</a:t>
                      </a:r>
                      <a:endParaRPr lang="en-US" sz="17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70% Good,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15% Poor</a:t>
                      </a:r>
                      <a:endParaRPr lang="en-US" sz="17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40% Fair or 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en-US" sz="17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85% Good,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5% Poor</a:t>
                      </a: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80% Good,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10% Poor</a:t>
                      </a:r>
                      <a:endParaRPr lang="en-US" sz="17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30% Fair or 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en-US" sz="17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95% Good,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2% Poor</a:t>
                      </a: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90% Good,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4% Poor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20% Fair or 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en-US" sz="1700" b="0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467" y="58358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Unstable Slopes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9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Measures – USFS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dirty="0" smtClean="0"/>
              <a:t>Condition Performance Measurement</a:t>
            </a:r>
          </a:p>
          <a:p>
            <a:pPr lvl="1"/>
            <a:r>
              <a:rPr lang="en-US" dirty="0" smtClean="0"/>
              <a:t>Route Closures due to Geotech Failures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85586"/>
              </p:ext>
            </p:extLst>
          </p:nvPr>
        </p:nvGraphicFramePr>
        <p:xfrm>
          <a:off x="323849" y="3048000"/>
          <a:ext cx="8496301" cy="26715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7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2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39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FAIR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Not Blocked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– No Threats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none" dirty="0" smtClean="0">
                          <a:solidFill>
                            <a:schemeClr val="bg1"/>
                          </a:solidFill>
                        </a:rPr>
                        <a:t>Minor Rehab to</a:t>
                      </a:r>
                      <a:r>
                        <a:rPr lang="en-US" sz="1700" b="1" u="none" baseline="0" dirty="0" smtClean="0">
                          <a:solidFill>
                            <a:schemeClr val="bg1"/>
                          </a:solidFill>
                        </a:rPr>
                        <a:t> open to ML 2</a:t>
                      </a:r>
                      <a:endParaRPr lang="en-US" sz="17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Major Rehab to</a:t>
                      </a:r>
                      <a:r>
                        <a:rPr lang="en-US" sz="1700" b="0" u="none" baseline="0" dirty="0" smtClean="0">
                          <a:solidFill>
                            <a:schemeClr val="bg1"/>
                          </a:solidFill>
                        </a:rPr>
                        <a:t> open to ML 2</a:t>
                      </a: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Not Blocked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– No Threats</a:t>
                      </a:r>
                      <a:endParaRPr lang="en-US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dirty="0" smtClean="0">
                          <a:solidFill>
                            <a:schemeClr val="bg1"/>
                          </a:solidFill>
                        </a:rPr>
                        <a:t>Commonly blocked @ rate</a:t>
                      </a:r>
                      <a:r>
                        <a:rPr lang="en-US" sz="1700" b="1" u="none" baseline="0" dirty="0" smtClean="0">
                          <a:solidFill>
                            <a:schemeClr val="bg1"/>
                          </a:solidFill>
                        </a:rPr>
                        <a:t> of 1 / 5 miles</a:t>
                      </a:r>
                      <a:endParaRPr lang="en-US" sz="1700" b="1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Commonly blocked @ rate</a:t>
                      </a:r>
                      <a:r>
                        <a:rPr lang="en-US" sz="1700" b="0" u="none" baseline="0" dirty="0" smtClean="0">
                          <a:solidFill>
                            <a:schemeClr val="bg1"/>
                          </a:solidFill>
                        </a:rPr>
                        <a:t> of 1 / 2 miles</a:t>
                      </a: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closure / 10 mi / 3 </a:t>
                      </a:r>
                      <a:r>
                        <a:rPr lang="en-US" sz="1700" b="1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5 mi / 3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5 mi / 1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closure / 15 mi / 3 </a:t>
                      </a:r>
                      <a:r>
                        <a:rPr lang="en-US" sz="1700" b="1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10 mi / 3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5 mi / 3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1" i="0" u="none" baseline="0" dirty="0" smtClean="0">
                          <a:solidFill>
                            <a:schemeClr val="bg1"/>
                          </a:solidFill>
                        </a:rPr>
                        <a:t> closure / 20 mi / 5 </a:t>
                      </a:r>
                      <a:r>
                        <a:rPr lang="en-US" sz="1700" b="1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10 mi / 5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yrs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700" b="0" i="0" u="none" baseline="0" dirty="0" smtClean="0">
                          <a:solidFill>
                            <a:schemeClr val="bg1"/>
                          </a:solidFill>
                        </a:rPr>
                        <a:t> closure / 10 mi / 3 </a:t>
                      </a:r>
                      <a:r>
                        <a:rPr lang="en-US" sz="1700" b="0" i="0" u="none" baseline="0" dirty="0" err="1" smtClean="0">
                          <a:solidFill>
                            <a:schemeClr val="bg1"/>
                          </a:solidFill>
                        </a:rPr>
                        <a:t>yr</a:t>
                      </a: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1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Perf.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/>
              <a:t>Goal – Maintain slope condition to applicable </a:t>
            </a:r>
            <a:r>
              <a:rPr lang="en-US" dirty="0" smtClean="0"/>
              <a:t>Good-Fair-Poor </a:t>
            </a:r>
            <a:r>
              <a:rPr lang="en-US" dirty="0"/>
              <a:t>service levels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576"/>
              </p:ext>
            </p:extLst>
          </p:nvPr>
        </p:nvGraphicFramePr>
        <p:xfrm>
          <a:off x="323849" y="3048000"/>
          <a:ext cx="8515351" cy="2880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239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Previous Period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Current Period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Perf. Target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Trend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&lt;1 per 3 years per 10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&lt;1 per 3 years per 15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&lt;1 per 5 years per 20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25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Perf.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Goal – Ensure Safety, Mobility, &amp; Reliability</a:t>
            </a:r>
          </a:p>
          <a:p>
            <a:pPr lvl="1"/>
            <a:r>
              <a:rPr lang="en-US" dirty="0" smtClean="0"/>
              <a:t>Limit Closure Times &amp; Track Trends</a:t>
            </a:r>
          </a:p>
          <a:p>
            <a:pPr lvl="2"/>
            <a:r>
              <a:rPr lang="en-US" dirty="0" smtClean="0"/>
              <a:t>6 </a:t>
            </a:r>
            <a:r>
              <a:rPr lang="en-US" dirty="0" err="1" smtClean="0"/>
              <a:t>Mos</a:t>
            </a:r>
            <a:r>
              <a:rPr lang="en-US" dirty="0" smtClean="0"/>
              <a:t> (ML-1) to 1 day (ML-1)</a:t>
            </a:r>
          </a:p>
          <a:p>
            <a:pPr lvl="2"/>
            <a:r>
              <a:rPr lang="en-US" dirty="0" smtClean="0"/>
              <a:t>Track average times per monitoring period to demonstrate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Perf.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– </a:t>
            </a:r>
            <a:r>
              <a:rPr lang="en-US" dirty="0" smtClean="0"/>
              <a:t>Focus on High Priority Roads for Improvement.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94216"/>
              </p:ext>
            </p:extLst>
          </p:nvPr>
        </p:nvGraphicFramePr>
        <p:xfrm>
          <a:off x="323849" y="3048000"/>
          <a:ext cx="8515351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239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Previous Period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Current Period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Perf. Target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Trend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Avg. Score (prelim) &lt;21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Avg. Score &lt;200, 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ML-5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Avg. Score &lt;175, 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7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sz="2400" b="1" dirty="0" smtClean="0"/>
              <a:t>Task 1 – Performance Measures (LT/DASC)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2 &amp; 3 – Initial Database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4 – Input Phase I Data (WTI/LT)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5 – Site Visits &amp; Conceptual Costs (LT)</a:t>
            </a:r>
          </a:p>
          <a:p>
            <a:r>
              <a:rPr lang="en-US" sz="2400" b="1" dirty="0" smtClean="0"/>
              <a:t>Task 6 – Cost-Benefit Alternatives (PDT/LT/DASC)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7, 10, 13 – Database, GIS Integration, Searching, Mobile App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8, 9 – Field Manual &amp; Training Tools (LT/WTI)</a:t>
            </a:r>
          </a:p>
          <a:p>
            <a:r>
              <a:rPr lang="en-US" sz="2400" b="1" dirty="0" smtClean="0"/>
              <a:t>Tasks 11, 12 – New Forms (</a:t>
            </a:r>
            <a:r>
              <a:rPr lang="en-US" sz="2400" b="1" dirty="0" err="1" smtClean="0"/>
              <a:t>Maint</a:t>
            </a:r>
            <a:r>
              <a:rPr lang="en-US" sz="2400" b="1" dirty="0" smtClean="0"/>
              <a:t>. Tracking/New Slope)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14 – Qualitative Risk Analysis Module (NPS)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15 – Tech Deployment &amp; Training Course (LT/WTI)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928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– Benefit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Most geotech inventories have followed simple approach</a:t>
            </a:r>
          </a:p>
          <a:p>
            <a:pPr lvl="1"/>
            <a:r>
              <a:rPr lang="en-US" sz="2100" dirty="0"/>
              <a:t>RHRS: Mitigation cost/score ratio (bang for the buck) and worst first</a:t>
            </a:r>
          </a:p>
          <a:p>
            <a:pPr lvl="1"/>
            <a:r>
              <a:rPr lang="en-US" sz="2100" dirty="0"/>
              <a:t>WSDOT: Mitigation cost w/OH to risk cost (maintenance, life-safety)</a:t>
            </a:r>
          </a:p>
          <a:p>
            <a:r>
              <a:rPr lang="en-US" sz="2100" dirty="0"/>
              <a:t>TAM approach</a:t>
            </a:r>
          </a:p>
          <a:p>
            <a:pPr lvl="1"/>
            <a:r>
              <a:rPr lang="en-US" sz="2100" dirty="0"/>
              <a:t>Use M&amp;O, user, and improvement costs to prolong deterioration and justify expenditures</a:t>
            </a:r>
          </a:p>
        </p:txBody>
      </p:sp>
    </p:spTree>
    <p:extLst>
      <p:ext uri="{BB962C8B-B14F-4D97-AF65-F5344CB8AC3E}">
        <p14:creationId xmlns:p14="http://schemas.microsoft.com/office/powerpoint/2010/main" val="320211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with agency mission &amp; objectives</a:t>
            </a:r>
          </a:p>
          <a:p>
            <a:r>
              <a:rPr lang="en-US" dirty="0" smtClean="0"/>
              <a:t>Objective and consistent through inventory, time, inspectors</a:t>
            </a:r>
          </a:p>
          <a:p>
            <a:r>
              <a:rPr lang="en-US" dirty="0" smtClean="0"/>
              <a:t>Based on reliable data, where possible</a:t>
            </a:r>
          </a:p>
          <a:p>
            <a:r>
              <a:rPr lang="en-US" dirty="0" smtClean="0"/>
              <a:t>Sound engineering and economic reasoning</a:t>
            </a:r>
          </a:p>
          <a:p>
            <a:r>
              <a:rPr lang="en-US" dirty="0" smtClean="0"/>
              <a:t>Tolerant of missing or estimated data</a:t>
            </a:r>
          </a:p>
          <a:p>
            <a:r>
              <a:rPr lang="en-US" dirty="0" smtClean="0"/>
              <a:t>Able to be improved over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Approaches Formulated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Computed benefits and costs (requires the most data)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Priority index (simpler, more generalized)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USMP score priority index (light data requirements, worst first, doesn’t consider life cycle or user costs)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Hybrid of 1 and 2 (reliable with incomplete database, sound engineering and economic analysis)</a:t>
            </a:r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3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76698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CF6EC"/>
                </a:solidFill>
                <a:latin typeface="+mj-lt"/>
                <a:ea typeface="+mj-ea"/>
                <a:cs typeface="+mj-cs"/>
              </a:rPr>
              <a:t>Managing </a:t>
            </a:r>
            <a:r>
              <a:rPr lang="en-US" sz="2400" b="1" i="1" dirty="0" smtClean="0">
                <a:solidFill>
                  <a:srgbClr val="FCF6EC"/>
                </a:solidFill>
                <a:latin typeface="+mj-lt"/>
                <a:ea typeface="+mj-ea"/>
                <a:cs typeface="+mj-cs"/>
              </a:rPr>
              <a:t>Agency</a:t>
            </a:r>
          </a:p>
          <a:p>
            <a:endParaRPr lang="en-US" sz="2400" b="1" i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 smtClean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i="1" dirty="0" smtClean="0">
                <a:solidFill>
                  <a:srgbClr val="FCF6EC"/>
                </a:solidFill>
                <a:latin typeface="+mj-lt"/>
                <a:ea typeface="+mj-ea"/>
                <a:cs typeface="+mj-cs"/>
              </a:rPr>
              <a:t>Principal Investigators</a:t>
            </a:r>
          </a:p>
          <a:p>
            <a:endParaRPr lang="en-US" sz="2400" b="1" i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 smtClean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 smtClean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endParaRPr lang="en-US" sz="2400" b="1" i="1" dirty="0" smtClean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i="1" dirty="0" smtClean="0">
                <a:solidFill>
                  <a:srgbClr val="FCF6EC"/>
                </a:solidFill>
                <a:latin typeface="+mj-lt"/>
                <a:ea typeface="+mj-ea"/>
                <a:cs typeface="+mj-cs"/>
              </a:rPr>
              <a:t>Participating Agencies</a:t>
            </a:r>
            <a:endParaRPr lang="en-US" sz="2400" b="1" i="1" dirty="0">
              <a:solidFill>
                <a:srgbClr val="FCF6E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8" y="5635570"/>
            <a:ext cx="1235651" cy="110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839200" cy="7010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Project</a:t>
            </a:r>
            <a:r>
              <a:rPr lang="en-US" dirty="0" smtClean="0"/>
              <a:t> Partners</a:t>
            </a:r>
            <a:endParaRPr lang="en-US" dirty="0"/>
          </a:p>
        </p:txBody>
      </p:sp>
      <p:pic>
        <p:nvPicPr>
          <p:cNvPr id="7" name="Picture 12" descr="PP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735" y="2946797"/>
            <a:ext cx="2127250" cy="63412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1" y="1125136"/>
            <a:ext cx="1219200" cy="1237064"/>
          </a:xfrm>
          <a:prstGeom prst="rect">
            <a:avLst/>
          </a:prstGeom>
        </p:spPr>
      </p:pic>
      <p:pic>
        <p:nvPicPr>
          <p:cNvPr id="1028" name="Picture 4" descr="Bureau of Indian Affair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71" y="5650268"/>
            <a:ext cx="1064094" cy="10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Forest Servic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01" y="5673453"/>
            <a:ext cx="1015021" cy="11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planning.blm.gov/epl-front-office/js/epl-gis/images/blm_logo_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42" y="5591816"/>
            <a:ext cx="1417682" cy="12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tional Park Servic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83" y="5650268"/>
            <a:ext cx="862956" cy="11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ntractingacademy.gatech.edu/wp-content/uploads/2015/09/usac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4" b="38627"/>
          <a:stretch/>
        </p:blipFill>
        <p:spPr bwMode="auto">
          <a:xfrm>
            <a:off x="7467600" y="5662077"/>
            <a:ext cx="1475956" cy="11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0418" y="3727879"/>
            <a:ext cx="1266182" cy="844121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402012" y="3787173"/>
            <a:ext cx="2339975" cy="376238"/>
            <a:chOff x="914400" y="2438400"/>
            <a:chExt cx="2339975" cy="376237"/>
          </a:xfrm>
        </p:grpSpPr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438400"/>
              <a:ext cx="479425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467860"/>
              <a:ext cx="1882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http://www.montana.edu/creativeservices/images/MSU-ver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011566"/>
            <a:ext cx="1290638" cy="9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762" y="3977731"/>
            <a:ext cx="1290638" cy="5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5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1 - Example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67382"/>
              </p:ext>
            </p:extLst>
          </p:nvPr>
        </p:nvGraphicFramePr>
        <p:xfrm>
          <a:off x="228600" y="1661158"/>
          <a:ext cx="8534401" cy="2412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1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48">
                  <a:extLst>
                    <a:ext uri="{9D8B030D-6E8A-4147-A177-3AD203B41FA5}">
                      <a16:colId xmlns:a16="http://schemas.microsoft.com/office/drawing/2014/main" val="307120299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398845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974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605360648"/>
                    </a:ext>
                  </a:extLst>
                </a:gridCol>
              </a:tblGrid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AADT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Detour Length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Likelihood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Life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Risk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Benefit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Mit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. Cost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BC Ratio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13.26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700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8565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$531k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$168k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$645k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21.71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6231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$126k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$ 44k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$112k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 smtClean="0">
                          <a:solidFill>
                            <a:schemeClr val="bg1"/>
                          </a:solidFill>
                        </a:rPr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25.11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8906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$114k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$124k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$332k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24.63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27074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$175k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$545k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2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28.36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6597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$111k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$117k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$811k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dirty="0" smtClean="0">
                          <a:solidFill>
                            <a:schemeClr val="bg1"/>
                          </a:solidFill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9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sz="2400" b="1" dirty="0" smtClean="0"/>
              <a:t>Task 1 – Performance Measures (LT/DASC)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2 &amp; 3 – Initial Database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4 – Input Phase I Data (WTI/LT)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5 – Site Visits &amp; Conceptual Costs (LT)</a:t>
            </a:r>
          </a:p>
          <a:p>
            <a:r>
              <a:rPr lang="en-US" sz="2400" b="1" dirty="0" smtClean="0"/>
              <a:t>Task 6 – Cost-Benefit Alternatives (PDT/LT/DASC)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7, 10, 13 – Database, GIS Integration, Searching, Mobile App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8, 9 – Field Manual &amp; Training Tools (LT/WTI)</a:t>
            </a:r>
          </a:p>
          <a:p>
            <a:r>
              <a:rPr lang="en-US" sz="2400" b="1" dirty="0" smtClean="0"/>
              <a:t>Tasks 11, 12 – New Forms (</a:t>
            </a:r>
            <a:r>
              <a:rPr lang="en-US" sz="2400" b="1" dirty="0" err="1" smtClean="0"/>
              <a:t>Maint</a:t>
            </a:r>
            <a:r>
              <a:rPr lang="en-US" sz="2400" b="1" dirty="0" smtClean="0"/>
              <a:t>. Tracking/New Slope)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14 – Qualitative Risk Analysis Module (NPS)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15 – Tech Deployment &amp; Training Course (LT/WTI)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75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Tracking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en-US" dirty="0" smtClean="0"/>
              <a:t>Tracking Form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WTI’s 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1552"/>
            <a:ext cx="8229600" cy="43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800551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97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41959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WTI’s 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accent3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20" y="1676400"/>
            <a:ext cx="73331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Phase 1: FHWA project contracted to AKDOT </a:t>
            </a:r>
          </a:p>
          <a:p>
            <a:pPr lvl="1"/>
            <a:r>
              <a:rPr lang="en-US" sz="2800" dirty="0" smtClean="0"/>
              <a:t>Included adaptation of AKDOT’s USMP for FLMAs with stakeholder input, test ratings, and criteria definitions.</a:t>
            </a:r>
          </a:p>
          <a:p>
            <a:r>
              <a:rPr lang="en-US" sz="2800" dirty="0" smtClean="0"/>
              <a:t>Phase 2: </a:t>
            </a:r>
            <a:r>
              <a:rPr lang="en-US" sz="2800" dirty="0"/>
              <a:t>FHWA project subcontracted to </a:t>
            </a:r>
            <a:r>
              <a:rPr lang="en-US" sz="2800" dirty="0" smtClean="0"/>
              <a:t>WTI</a:t>
            </a:r>
          </a:p>
          <a:p>
            <a:pPr lvl="1"/>
            <a:r>
              <a:rPr lang="en-US" sz="2800" dirty="0" smtClean="0"/>
              <a:t>Consists of 15 tasks</a:t>
            </a:r>
          </a:p>
          <a:p>
            <a:pPr lvl="1"/>
            <a:r>
              <a:rPr lang="en-US" sz="2800" dirty="0" smtClean="0"/>
              <a:t>Scheduled for completion September 2017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14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000" dirty="0" smtClean="0"/>
              <a:t>Phase 1 - USMP for FLMA Combined Form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572000" cy="589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58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000" dirty="0" smtClean="0"/>
              <a:t>Phase 1 - Rated Sites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9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sz="2400" dirty="0" smtClean="0"/>
              <a:t>Task 1 – Performance Measures (LT/DASC)</a:t>
            </a:r>
          </a:p>
          <a:p>
            <a:r>
              <a:rPr lang="en-US" sz="2400" dirty="0" smtClean="0"/>
              <a:t>Tasks 2 &amp; 3 – Initial Database Development (WTI)</a:t>
            </a:r>
          </a:p>
          <a:p>
            <a:r>
              <a:rPr lang="en-US" sz="2400" dirty="0" smtClean="0"/>
              <a:t>Task 4 – Input Phase I Data (WTI/LT)</a:t>
            </a:r>
          </a:p>
          <a:p>
            <a:r>
              <a:rPr lang="en-US" sz="2400" dirty="0" smtClean="0"/>
              <a:t>Task 5 – Site Visits &amp; Conceptual Costs (LT)</a:t>
            </a:r>
          </a:p>
          <a:p>
            <a:r>
              <a:rPr lang="en-US" sz="2400" dirty="0" smtClean="0"/>
              <a:t>Task 6 – Cost-Benefit Alternatives (PDT/LT/DASC)</a:t>
            </a:r>
          </a:p>
          <a:p>
            <a:r>
              <a:rPr lang="en-US" sz="2400" dirty="0" smtClean="0"/>
              <a:t>Tasks 7, 10, 13 – Database, GIS Integration, Searching, Mobile App Development (WTI)</a:t>
            </a:r>
          </a:p>
          <a:p>
            <a:r>
              <a:rPr lang="en-US" sz="2400" dirty="0" smtClean="0"/>
              <a:t>Tasks 8, 9 – Field Manual &amp; Training Tools (LT/WTI)</a:t>
            </a:r>
          </a:p>
          <a:p>
            <a:r>
              <a:rPr lang="en-US" sz="2400" dirty="0" smtClean="0"/>
              <a:t>Tasks 11, 12 – New Forms (</a:t>
            </a:r>
            <a:r>
              <a:rPr lang="en-US" sz="2400" dirty="0" err="1" smtClean="0"/>
              <a:t>Maint</a:t>
            </a:r>
            <a:r>
              <a:rPr lang="en-US" sz="2400" dirty="0" smtClean="0"/>
              <a:t>. Tracking/New Slope)</a:t>
            </a:r>
          </a:p>
          <a:p>
            <a:r>
              <a:rPr lang="en-US" sz="2400" dirty="0" smtClean="0"/>
              <a:t>Task 14 – Qualitative Risk Analysis Module (NPS)</a:t>
            </a:r>
          </a:p>
          <a:p>
            <a:r>
              <a:rPr lang="en-US" sz="2400" dirty="0" smtClean="0"/>
              <a:t>Task 15 – Tech Deployment &amp; Training Course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16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sz="2400" b="1" dirty="0" smtClean="0"/>
              <a:t>Task 1 – Performance Measures (LT/DASC)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2 &amp; 3 – Initial Database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4 – Input Phase I Data (WTI/LT)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5 – Site Visits &amp; Conceptual Costs (LT)</a:t>
            </a:r>
          </a:p>
          <a:p>
            <a:r>
              <a:rPr lang="en-US" sz="2400" b="1" dirty="0" smtClean="0"/>
              <a:t>Task 6 – Cost-Benefit Alternatives (PDT/LT/DASC)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7, 10, 13 – Database, GIS Integration, Searching, Mobile App Development (WTI)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Tasks 8, 9 – Field Manual &amp; Training Tools (LT/WTI)</a:t>
            </a:r>
          </a:p>
          <a:p>
            <a:r>
              <a:rPr lang="en-US" sz="2400" b="1" dirty="0" smtClean="0"/>
              <a:t>Tasks 11, 12 – New Forms (</a:t>
            </a:r>
            <a:r>
              <a:rPr lang="en-US" sz="2400" b="1" dirty="0" err="1" smtClean="0"/>
              <a:t>Maint</a:t>
            </a:r>
            <a:r>
              <a:rPr lang="en-US" sz="2400" b="1" dirty="0" smtClean="0"/>
              <a:t>. Tracking/New Slope)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14 – Qualitative Risk Analysis Module (NPS)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Task 15 – Tech Deployment &amp; Training Course (LT/WTI)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99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Measures – USFS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DOTs have Functional Classification, the USFS have 5 Maintenance Levels</a:t>
            </a:r>
          </a:p>
          <a:p>
            <a:pPr lvl="1"/>
            <a:r>
              <a:rPr lang="en-US" sz="2800" dirty="0" smtClean="0"/>
              <a:t>ML-1 are in ‘Storage’</a:t>
            </a:r>
          </a:p>
          <a:p>
            <a:pPr lvl="1"/>
            <a:r>
              <a:rPr lang="en-US" sz="2800" dirty="0" smtClean="0"/>
              <a:t>ML-2 ‘High Clearance Vehicles’</a:t>
            </a:r>
          </a:p>
          <a:p>
            <a:pPr lvl="1"/>
            <a:r>
              <a:rPr lang="en-US" sz="2800" dirty="0" smtClean="0"/>
              <a:t>ML-3 Open &amp; Maintained, comfort/convenience not a priority</a:t>
            </a:r>
          </a:p>
          <a:p>
            <a:pPr lvl="1"/>
            <a:r>
              <a:rPr lang="en-US" sz="2800" dirty="0" smtClean="0"/>
              <a:t>ML-4 Moderate comfort at moderate speeds</a:t>
            </a:r>
          </a:p>
          <a:p>
            <a:pPr lvl="1"/>
            <a:r>
              <a:rPr lang="en-US" sz="2800" dirty="0" smtClean="0"/>
              <a:t>ML-5 High comfort, paved (usually), highest FS standard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Performance Measures – USFS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Condition Performance Measurement</a:t>
            </a:r>
          </a:p>
          <a:p>
            <a:r>
              <a:rPr lang="en-US" dirty="0" smtClean="0"/>
              <a:t>Management Performance Measurement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23458"/>
      </p:ext>
    </p:extLst>
  </p:cSld>
  <p:clrMapOvr>
    <a:masterClrMapping/>
  </p:clrMapOvr>
</p:sld>
</file>

<file path=ppt/theme/theme1.xml><?xml version="1.0" encoding="utf-8"?>
<a:theme xmlns:a="http://schemas.openxmlformats.org/drawingml/2006/main" name="Landslide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Landslide Powerpoint</Template>
  <TotalTime>5850</TotalTime>
  <Words>1375</Words>
  <Application>Microsoft Office PowerPoint</Application>
  <PresentationFormat>On-screen Show (4:3)</PresentationFormat>
  <Paragraphs>287</Paragraphs>
  <Slides>28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Landslide Powerpoint</vt:lpstr>
      <vt:lpstr>Unstable Slope Management Program (USMP) for Federal Land Management Agencies (FLMA’s)</vt:lpstr>
      <vt:lpstr>Project Partners</vt:lpstr>
      <vt:lpstr>Background</vt:lpstr>
      <vt:lpstr>Phase 1 - USMP for FLMA Combined Form</vt:lpstr>
      <vt:lpstr>Phase 1 - Rated Sites</vt:lpstr>
      <vt:lpstr>Phase 2 </vt:lpstr>
      <vt:lpstr>Phase 2 </vt:lpstr>
      <vt:lpstr>Performance Measures – USFS </vt:lpstr>
      <vt:lpstr>Performance Measures – USFS </vt:lpstr>
      <vt:lpstr>Performance Measures – USFS </vt:lpstr>
      <vt:lpstr>Performance Measures – USFS </vt:lpstr>
      <vt:lpstr>Performance Measures – USFS </vt:lpstr>
      <vt:lpstr>Management Perf. Measures</vt:lpstr>
      <vt:lpstr>Management Perf. Measures</vt:lpstr>
      <vt:lpstr>Management Perf. Measures</vt:lpstr>
      <vt:lpstr>Phase 2 </vt:lpstr>
      <vt:lpstr>Cost – Benefit Approach</vt:lpstr>
      <vt:lpstr>TAM Approach </vt:lpstr>
      <vt:lpstr>Four Approaches Formulated</vt:lpstr>
      <vt:lpstr>Approach 1 - Example</vt:lpstr>
      <vt:lpstr>Phase 2 </vt:lpstr>
      <vt:lpstr>Maintenance Tracking Form</vt:lpstr>
      <vt:lpstr>Event Tracking Form</vt:lpstr>
      <vt:lpstr>WTI’s Website</vt:lpstr>
      <vt:lpstr>PowerPoint Presentation</vt:lpstr>
      <vt:lpstr>PowerPoint Presentation</vt:lpstr>
      <vt:lpstr>Questions?</vt:lpstr>
      <vt:lpstr>WTI’s Mobile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Implementation of Alaska’s Unstable Slope Management Program (USMP)</dc:title>
  <dc:creator>Darren Beckstrand</dc:creator>
  <cp:lastModifiedBy>Darren Becsktrand</cp:lastModifiedBy>
  <cp:revision>338</cp:revision>
  <dcterms:created xsi:type="dcterms:W3CDTF">2011-09-01T00:22:48Z</dcterms:created>
  <dcterms:modified xsi:type="dcterms:W3CDTF">2016-01-10T16:06:10Z</dcterms:modified>
</cp:coreProperties>
</file>