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8" r:id="rId3"/>
    <p:sldId id="320" r:id="rId4"/>
    <p:sldId id="315" r:id="rId5"/>
    <p:sldId id="316" r:id="rId6"/>
    <p:sldId id="317" r:id="rId7"/>
    <p:sldId id="318" r:id="rId8"/>
    <p:sldId id="321" r:id="rId9"/>
    <p:sldId id="314" r:id="rId10"/>
    <p:sldId id="322" r:id="rId11"/>
    <p:sldId id="319" r:id="rId12"/>
    <p:sldId id="324" r:id="rId13"/>
    <p:sldId id="327" r:id="rId14"/>
    <p:sldId id="326" r:id="rId15"/>
    <p:sldId id="325" r:id="rId16"/>
    <p:sldId id="328" r:id="rId17"/>
    <p:sldId id="334" r:id="rId18"/>
    <p:sldId id="331" r:id="rId19"/>
    <p:sldId id="335" r:id="rId20"/>
    <p:sldId id="333" r:id="rId21"/>
    <p:sldId id="323" r:id="rId22"/>
    <p:sldId id="33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6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8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aseline="0" dirty="0"/>
              <a:t>Percent of Segments At or Above Risk Grade </a:t>
            </a:r>
            <a:r>
              <a:rPr lang="en-US" sz="2000" baseline="0" dirty="0" smtClean="0"/>
              <a:t>C</a:t>
            </a:r>
            <a:endParaRPr lang="en-US" sz="2000" baseline="0" dirty="0"/>
          </a:p>
          <a:p>
            <a:pPr>
              <a:defRPr/>
            </a:pPr>
            <a:r>
              <a:rPr lang="en-US" sz="1600" b="0" dirty="0"/>
              <a:t>Fiscally Constrained Target is 80%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02123681108064E-2"/>
          <c:y val="0.19457373278880524"/>
          <c:w val="0.89381571656279712"/>
          <c:h val="0.6990828112916091"/>
        </c:manualLayout>
      </c:layout>
      <c:lineChart>
        <c:grouping val="standard"/>
        <c:varyColors val="0"/>
        <c:ser>
          <c:idx val="6"/>
          <c:order val="0"/>
          <c:tx>
            <c:strRef>
              <c:f>[GEO_RESULTS_2015_12_09.xlsx]Summary!$A$8</c:f>
              <c:strCache>
                <c:ptCount val="1"/>
                <c:pt idx="0">
                  <c:v>Target: 80%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[GEO_RESULTS_2015_12_09.xlsx]Summary!$B$8:$W$8</c:f>
              <c:numCache>
                <c:formatCode>General</c:formatCode>
                <c:ptCount val="22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[GEO_RESULTS_2015_12_09.xlsx]Summary!$A$7</c:f>
              <c:strCache>
                <c:ptCount val="1"/>
                <c:pt idx="0">
                  <c:v>Budget Request: $15M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1.351716680183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[GEO_RESULTS_2015_12_09.xlsx]Summary!$B$7:$W$7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71.36414881623449</c:v>
                </c:pt>
                <c:pt idx="6">
                  <c:v>71.589627959413761</c:v>
                </c:pt>
                <c:pt idx="7">
                  <c:v>71.815107102593018</c:v>
                </c:pt>
                <c:pt idx="8">
                  <c:v>72.040586245772261</c:v>
                </c:pt>
                <c:pt idx="9">
                  <c:v>72.266065388951517</c:v>
                </c:pt>
                <c:pt idx="10">
                  <c:v>72.491544532130774</c:v>
                </c:pt>
                <c:pt idx="11">
                  <c:v>72.717023675310031</c:v>
                </c:pt>
                <c:pt idx="12">
                  <c:v>72.942502818489288</c:v>
                </c:pt>
                <c:pt idx="13">
                  <c:v>73.167981961668545</c:v>
                </c:pt>
                <c:pt idx="14">
                  <c:v>73.337091319052988</c:v>
                </c:pt>
                <c:pt idx="15">
                  <c:v>73.50620067643743</c:v>
                </c:pt>
                <c:pt idx="16">
                  <c:v>73.675310033821873</c:v>
                </c:pt>
                <c:pt idx="17">
                  <c:v>73.844419391206316</c:v>
                </c:pt>
                <c:pt idx="18">
                  <c:v>74.013528748590744</c:v>
                </c:pt>
                <c:pt idx="19">
                  <c:v>74.182638105975201</c:v>
                </c:pt>
                <c:pt idx="20">
                  <c:v>74.351747463359644</c:v>
                </c:pt>
                <c:pt idx="21" formatCode="0.0">
                  <c:v>74.520856820744086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[GEO_RESULTS_2015_12_09.xlsx]Summary!$A$6</c:f>
              <c:strCache>
                <c:ptCount val="1"/>
                <c:pt idx="0">
                  <c:v>Plus 2 Intervals: $11.4M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[GEO_RESULTS_2015_12_09.xlsx]Summary!$B$6:$W$6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71.251409244644876</c:v>
                </c:pt>
                <c:pt idx="6">
                  <c:v>71.420518602029318</c:v>
                </c:pt>
                <c:pt idx="7">
                  <c:v>71.589627959413761</c:v>
                </c:pt>
                <c:pt idx="8">
                  <c:v>71.758737316798189</c:v>
                </c:pt>
                <c:pt idx="9">
                  <c:v>71.927846674182632</c:v>
                </c:pt>
                <c:pt idx="10">
                  <c:v>72.096956031567089</c:v>
                </c:pt>
                <c:pt idx="11">
                  <c:v>72.266065388951517</c:v>
                </c:pt>
                <c:pt idx="12">
                  <c:v>72.37880496054116</c:v>
                </c:pt>
                <c:pt idx="13">
                  <c:v>72.491544532130774</c:v>
                </c:pt>
                <c:pt idx="14">
                  <c:v>72.604284103720403</c:v>
                </c:pt>
                <c:pt idx="15">
                  <c:v>72.717023675310031</c:v>
                </c:pt>
                <c:pt idx="16">
                  <c:v>72.82976324689966</c:v>
                </c:pt>
                <c:pt idx="17">
                  <c:v>72.942502818489288</c:v>
                </c:pt>
                <c:pt idx="18">
                  <c:v>73.055242390078917</c:v>
                </c:pt>
                <c:pt idx="19">
                  <c:v>73.167981961668545</c:v>
                </c:pt>
                <c:pt idx="20">
                  <c:v>73.280721533258173</c:v>
                </c:pt>
                <c:pt idx="21" formatCode="0.0">
                  <c:v>73.393461104847802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[GEO_RESULTS_2015_12_09.xlsx]Summary!$A$5</c:f>
              <c:strCache>
                <c:ptCount val="1"/>
                <c:pt idx="0">
                  <c:v>Plus 1 Interval: $9.9M</c:v>
                </c:pt>
              </c:strCache>
            </c:strRef>
          </c:tx>
          <c:marker>
            <c:symbol val="none"/>
          </c:marker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[GEO_RESULTS_2015_12_09.xlsx]Summary!$B$5:$W$5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71.251409244644876</c:v>
                </c:pt>
                <c:pt idx="6">
                  <c:v>71.36414881623449</c:v>
                </c:pt>
                <c:pt idx="7">
                  <c:v>71.476888387824118</c:v>
                </c:pt>
                <c:pt idx="8">
                  <c:v>71.589627959413761</c:v>
                </c:pt>
                <c:pt idx="9">
                  <c:v>71.702367531003389</c:v>
                </c:pt>
                <c:pt idx="10">
                  <c:v>71.815107102593018</c:v>
                </c:pt>
                <c:pt idx="11">
                  <c:v>71.927846674182632</c:v>
                </c:pt>
                <c:pt idx="12">
                  <c:v>72.040586245772261</c:v>
                </c:pt>
                <c:pt idx="13">
                  <c:v>72.153325817361889</c:v>
                </c:pt>
                <c:pt idx="14">
                  <c:v>72.266065388951517</c:v>
                </c:pt>
                <c:pt idx="15">
                  <c:v>72.37880496054116</c:v>
                </c:pt>
                <c:pt idx="16">
                  <c:v>72.491544532130774</c:v>
                </c:pt>
                <c:pt idx="17">
                  <c:v>72.604284103720403</c:v>
                </c:pt>
                <c:pt idx="18">
                  <c:v>72.717023675310031</c:v>
                </c:pt>
                <c:pt idx="19">
                  <c:v>72.82976324689966</c:v>
                </c:pt>
                <c:pt idx="20">
                  <c:v>72.886133032694474</c:v>
                </c:pt>
                <c:pt idx="21" formatCode="0.0">
                  <c:v>72.942502818489288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[GEO_RESULTS_2015_12_09.xlsx]Summary!$A$2</c:f>
              <c:strCache>
                <c:ptCount val="1"/>
                <c:pt idx="0">
                  <c:v>Planning Budgets: $8.4M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[GEO_RESULTS_2015_12_09.xlsx]Summary!$B$2:$W$2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71.195039458850047</c:v>
                </c:pt>
                <c:pt idx="6">
                  <c:v>71.30777903043969</c:v>
                </c:pt>
                <c:pt idx="7">
                  <c:v>71.420518602029318</c:v>
                </c:pt>
                <c:pt idx="8">
                  <c:v>71.533258173618947</c:v>
                </c:pt>
                <c:pt idx="9">
                  <c:v>71.645997745208561</c:v>
                </c:pt>
                <c:pt idx="10">
                  <c:v>71.758737316798189</c:v>
                </c:pt>
                <c:pt idx="11">
                  <c:v>71.871476888387818</c:v>
                </c:pt>
                <c:pt idx="12">
                  <c:v>71.927846674182632</c:v>
                </c:pt>
                <c:pt idx="13">
                  <c:v>71.984216459977461</c:v>
                </c:pt>
                <c:pt idx="14">
                  <c:v>72.040586245772261</c:v>
                </c:pt>
                <c:pt idx="15">
                  <c:v>72.096956031567089</c:v>
                </c:pt>
                <c:pt idx="16">
                  <c:v>72.153325817361889</c:v>
                </c:pt>
                <c:pt idx="17">
                  <c:v>72.209695603156703</c:v>
                </c:pt>
                <c:pt idx="18">
                  <c:v>72.266065388951517</c:v>
                </c:pt>
                <c:pt idx="19">
                  <c:v>72.322435174746332</c:v>
                </c:pt>
                <c:pt idx="20">
                  <c:v>72.37880496054116</c:v>
                </c:pt>
                <c:pt idx="21" formatCode="0.0">
                  <c:v>72.43517474633596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[GEO_RESULTS_2015_12_09.xlsx]Summary!$A$3</c:f>
              <c:strCache>
                <c:ptCount val="1"/>
                <c:pt idx="0">
                  <c:v>Minus 1 Interval: $6.9M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8.110300081103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[GEO_RESULTS_2015_12_09.xlsx]Summary!$B$3:$W$3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71.138669673055247</c:v>
                </c:pt>
                <c:pt idx="6">
                  <c:v>71.195039458850047</c:v>
                </c:pt>
                <c:pt idx="7">
                  <c:v>71.251409244644876</c:v>
                </c:pt>
                <c:pt idx="8">
                  <c:v>71.30777903043969</c:v>
                </c:pt>
                <c:pt idx="9">
                  <c:v>71.36414881623449</c:v>
                </c:pt>
                <c:pt idx="10">
                  <c:v>71.420518602029318</c:v>
                </c:pt>
                <c:pt idx="11">
                  <c:v>71.476888387824118</c:v>
                </c:pt>
                <c:pt idx="12">
                  <c:v>71.533258173618947</c:v>
                </c:pt>
                <c:pt idx="13">
                  <c:v>71.589627959413761</c:v>
                </c:pt>
                <c:pt idx="14">
                  <c:v>71.645997745208561</c:v>
                </c:pt>
                <c:pt idx="15">
                  <c:v>71.702367531003389</c:v>
                </c:pt>
                <c:pt idx="16">
                  <c:v>71.758737316798189</c:v>
                </c:pt>
                <c:pt idx="17">
                  <c:v>71.815107102593018</c:v>
                </c:pt>
                <c:pt idx="18">
                  <c:v>71.871476888387818</c:v>
                </c:pt>
                <c:pt idx="19">
                  <c:v>71.927846674182632</c:v>
                </c:pt>
                <c:pt idx="20">
                  <c:v>71.984216459977461</c:v>
                </c:pt>
                <c:pt idx="21" formatCode="0.0">
                  <c:v>72.040586245772261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[GEO_RESULTS_2015_12_09.xlsx]Summary!$A$4</c:f>
              <c:strCache>
                <c:ptCount val="1"/>
                <c:pt idx="0">
                  <c:v>Minus 2 Intervals: $5.4M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1.89240335225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[GEO_RESULTS_2015_12_09.xlsx]Summary!$B$1:$W$1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[GEO_RESULTS_2015_12_09.xlsx]Summary!$B$4:$W$4</c:f>
              <c:numCache>
                <c:formatCode>0.00</c:formatCode>
                <c:ptCount val="22"/>
                <c:pt idx="0">
                  <c:v>77.846674182638111</c:v>
                </c:pt>
                <c:pt idx="1">
                  <c:v>70.687711386696733</c:v>
                </c:pt>
                <c:pt idx="2">
                  <c:v>70.856820744081176</c:v>
                </c:pt>
                <c:pt idx="3">
                  <c:v>70.969560315670805</c:v>
                </c:pt>
                <c:pt idx="4">
                  <c:v>71.082299887260419</c:v>
                </c:pt>
                <c:pt idx="5">
                  <c:v>71.138669673055247</c:v>
                </c:pt>
                <c:pt idx="6">
                  <c:v>71.195039458850047</c:v>
                </c:pt>
                <c:pt idx="7">
                  <c:v>71.251409244644876</c:v>
                </c:pt>
                <c:pt idx="8">
                  <c:v>71.30777903043969</c:v>
                </c:pt>
                <c:pt idx="9">
                  <c:v>71.36414881623449</c:v>
                </c:pt>
                <c:pt idx="10">
                  <c:v>71.420518602029318</c:v>
                </c:pt>
                <c:pt idx="11">
                  <c:v>71.476888387824118</c:v>
                </c:pt>
                <c:pt idx="12">
                  <c:v>71.533258173618947</c:v>
                </c:pt>
                <c:pt idx="13">
                  <c:v>71.533258173618947</c:v>
                </c:pt>
                <c:pt idx="14">
                  <c:v>71.533258173618947</c:v>
                </c:pt>
                <c:pt idx="15">
                  <c:v>71.533258173618947</c:v>
                </c:pt>
                <c:pt idx="16">
                  <c:v>71.533258173618947</c:v>
                </c:pt>
                <c:pt idx="17">
                  <c:v>71.533258173618947</c:v>
                </c:pt>
                <c:pt idx="18">
                  <c:v>71.533258173618947</c:v>
                </c:pt>
                <c:pt idx="19">
                  <c:v>71.533258173618947</c:v>
                </c:pt>
                <c:pt idx="20">
                  <c:v>71.533258173618947</c:v>
                </c:pt>
                <c:pt idx="21" formatCode="0.0">
                  <c:v>71.533258173618947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389984"/>
        <c:axId val="294429192"/>
      </c:lineChart>
      <c:catAx>
        <c:axId val="29438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Analysis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4429192"/>
        <c:crosses val="autoZero"/>
        <c:auto val="1"/>
        <c:lblAlgn val="ctr"/>
        <c:lblOffset val="100"/>
        <c:noMultiLvlLbl val="0"/>
      </c:catAx>
      <c:valAx>
        <c:axId val="294429192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Segments At or Above Risk Grade C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94389984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930A-BF41-4D14-A998-D38DB8861D0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23EF7-0385-4C41-BEAE-41E918A02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expert elicitation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D41BF-2975-42A3-B2F6-F76B8DB8ED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expert elicitation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D41BF-2975-42A3-B2F6-F76B8DB8ED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Note: can consider more variables for greater delay but will increase calculation complexity and may not significantly change outcome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D41BF-2975-42A3-B2F6-F76B8DB8ED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1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expert elicitation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D41BF-2975-42A3-B2F6-F76B8DB8ED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33">
              <a:defRPr/>
            </a:pPr>
            <a:r>
              <a:rPr lang="en-US" dirty="0" smtClean="0">
                <a:solidFill>
                  <a:srgbClr val="FF0000"/>
                </a:solidFill>
              </a:rPr>
              <a:t>The budgets shown do not include these fixed costs:  $50M to the viaduct, $15M for debt service and $10M for inspections. </a:t>
            </a:r>
            <a:r>
              <a:rPr lang="en-US" smtClean="0">
                <a:solidFill>
                  <a:srgbClr val="FF0000"/>
                </a:solidFill>
              </a:rPr>
              <a:t>The $165M request for FY17 compares to $89M on this graph (50 + 39).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8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3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9" rIns="96657" bIns="48329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F700A10-F2D4-4A9D-BA75-FF16FAF201BE}" type="slidenum">
              <a:rPr lang="en-US" sz="1400"/>
              <a:pPr algn="r" eaLnBrk="1" hangingPunct="1"/>
              <a:t>20</a:t>
            </a:fld>
            <a:endParaRPr lang="en-US" sz="14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b="0" dirty="0" smtClean="0"/>
              <a:t>Rockfal</a:t>
            </a:r>
            <a:r>
              <a:rPr lang="en-US" b="0" baseline="0" dirty="0" smtClean="0"/>
              <a:t>l catchments (ditch).  Probably the most common method of protection.  </a:t>
            </a:r>
          </a:p>
          <a:p>
            <a:pPr marL="228600" indent="-228600" eaLnBrk="1" hangingPunct="1"/>
            <a:endParaRPr lang="en-US" b="0" baseline="0" dirty="0" smtClean="0"/>
          </a:p>
          <a:p>
            <a:pPr marL="228600" indent="-228600" eaLnBrk="1" hangingPunct="1"/>
            <a:r>
              <a:rPr lang="en-US" b="0" baseline="0" dirty="0" smtClean="0"/>
              <a:t>A combination of ditch and a construction a stable cut is the best approach.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99167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E007-22E7-49BB-86DF-925540B2D84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CA1E-A9F1-4E6E-B3FA-09824E08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resources/cdot-branding-guidance/images/new-cdot-and-state-logo/image_view_fullscre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0" y="508002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cs typeface="Calibri" panose="020F0502020204030204" pitchFamily="34" charset="0"/>
              </a:rPr>
              <a:t>Geotechnical Asset Management</a:t>
            </a:r>
            <a:br>
              <a:rPr lang="en-US" altLang="en-US" sz="3600" b="1" dirty="0">
                <a:cs typeface="Calibri" panose="020F0502020204030204" pitchFamily="34" charset="0"/>
              </a:rPr>
            </a:br>
            <a:r>
              <a:rPr lang="en-US" altLang="en-US" sz="3600" b="1" dirty="0" smtClean="0">
                <a:cs typeface="Calibri" panose="020F0502020204030204" pitchFamily="34" charset="0"/>
              </a:rPr>
              <a:t>Colorado DOT Update</a:t>
            </a:r>
            <a:endParaRPr lang="en-US" altLang="en-US" sz="3600" b="1" dirty="0">
              <a:cs typeface="Calibri" panose="020F0502020204030204" pitchFamily="34" charset="0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63832"/>
            <a:ext cx="2482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 descr="CDOT Logo Marks Only Low Res 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854256"/>
            <a:ext cx="1905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57247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</a:t>
            </a:r>
            <a:r>
              <a:rPr lang="en-US" dirty="0" err="1"/>
              <a:t>Vessely</a:t>
            </a:r>
            <a:r>
              <a:rPr lang="en-US" dirty="0"/>
              <a:t>, P.E., Shannon and Wilson, Inc.</a:t>
            </a:r>
          </a:p>
          <a:p>
            <a:r>
              <a:rPr lang="en-US" dirty="0"/>
              <a:t>Ty Ortiz, P.E., Colorado Department of Transportation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TRB </a:t>
            </a:r>
            <a:r>
              <a:rPr lang="en-US" sz="2400" b="1" i="1" dirty="0" smtClean="0">
                <a:solidFill>
                  <a:srgbClr val="FF0000"/>
                </a:solidFill>
              </a:rPr>
              <a:t>Geotechnical Asset Management Subcommittee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/>
            <a:r>
              <a:rPr lang="en-US" sz="2400" b="1" i="1" smtClean="0">
                <a:solidFill>
                  <a:srgbClr val="FF0000"/>
                </a:solidFill>
              </a:rPr>
              <a:t>January 2016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CDOT GMP Level of Risk Metric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39100" cy="44958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 = &lt;$1000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B = $1,000 - $5,000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 = $5,000 - $50,000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D = $50,000 - $100,000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E = &gt;$100,000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0"/>
            <a:ext cx="7772400" cy="914399"/>
          </a:xfrm>
        </p:spPr>
        <p:txBody>
          <a:bodyPr/>
          <a:lstStyle/>
          <a:p>
            <a:r>
              <a:rPr lang="en-US" dirty="0" smtClean="0"/>
              <a:t>Site versus GMP Segment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74000" cy="5562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Site</a:t>
            </a:r>
            <a:endParaRPr lang="en-US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Site – difficulty with accuracy in reporting and measurement (when does one site become another site, e.g. different hazard types or different sites of the same type)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Challenge when aggregating hazards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Segment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GMP Segment of 0.1 mile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Allows for overlapping hazards in same segment (rockfall, rockslide, landslide, avalanche,  etc.)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All events in a segment are summed to determine risk costs for safety, mobility, and maintenance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r>
              <a:rPr lang="en-US" dirty="0" smtClean="0"/>
              <a:t>Implementing the GMP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1"/>
            <a:ext cx="7772400" cy="510540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Setting Targets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Determining Performance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a risk based system)</a:t>
            </a:r>
          </a:p>
          <a:p>
            <a:pPr lvl="2" algn="l"/>
            <a:r>
              <a:rPr lang="en-US" dirty="0" smtClean="0"/>
              <a:t>The affect mitigation has on performance</a:t>
            </a:r>
          </a:p>
          <a:p>
            <a:pPr marL="1423988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Passive</a:t>
            </a:r>
          </a:p>
          <a:p>
            <a:pPr marL="1423988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Active</a:t>
            </a:r>
          </a:p>
          <a:p>
            <a:pPr lvl="2" algn="l"/>
            <a:r>
              <a:rPr lang="en-US" dirty="0" smtClean="0"/>
              <a:t>Life cycle (deterioration curve)</a:t>
            </a:r>
          </a:p>
          <a:p>
            <a:pPr lvl="2" algn="l"/>
            <a:r>
              <a:rPr lang="en-US" dirty="0" smtClean="0"/>
              <a:t>Cross Asset Optimization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Want vs Need</a:t>
            </a:r>
          </a:p>
          <a:p>
            <a:pPr algn="l"/>
            <a:endParaRPr lang="en-US" sz="28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51352"/>
            <a:ext cx="91524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Performance Curve - Bridge</a:t>
            </a:r>
            <a:endParaRPr lang="en-US" sz="4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609" y="6752161"/>
            <a:ext cx="3611858" cy="120191"/>
          </a:xfrm>
          <a:prstGeom prst="rect">
            <a:avLst/>
          </a:prstGeom>
          <a:solidFill>
            <a:srgbClr val="FF66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47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A2E-32E4-6045-94ED-D844C5710F2C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93" y="1194352"/>
            <a:ext cx="6604279" cy="4360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5740845"/>
            <a:ext cx="6292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This looks reasonable. How hard can it be?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513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Performance Curve - </a:t>
            </a:r>
            <a:r>
              <a:rPr lang="en-US" sz="4000" dirty="0" err="1" smtClean="0">
                <a:latin typeface="+mn-lt"/>
              </a:rPr>
              <a:t>Geohazards</a:t>
            </a:r>
            <a:endParaRPr lang="en-US" sz="4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609" y="6752161"/>
            <a:ext cx="3611858" cy="120191"/>
          </a:xfrm>
          <a:prstGeom prst="rect">
            <a:avLst/>
          </a:prstGeom>
          <a:solidFill>
            <a:srgbClr val="FF66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47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A2E-32E4-6045-94ED-D844C5710F2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1472"/>
            <a:ext cx="8401016" cy="4163929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</p:spPr>
      </p:pic>
      <p:sp>
        <p:nvSpPr>
          <p:cNvPr id="12" name="Rectangle 11"/>
          <p:cNvSpPr/>
          <p:nvPr/>
        </p:nvSpPr>
        <p:spPr>
          <a:xfrm>
            <a:off x="1676400" y="5740845"/>
            <a:ext cx="6292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Well … this doesn’t look good, lets change it!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513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Performance Curve - </a:t>
            </a:r>
            <a:r>
              <a:rPr lang="en-US" sz="4000" dirty="0" err="1" smtClean="0">
                <a:latin typeface="+mn-lt"/>
              </a:rPr>
              <a:t>Geohazards</a:t>
            </a:r>
            <a:endParaRPr lang="en-US" sz="4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609" y="6752161"/>
            <a:ext cx="3611858" cy="120191"/>
          </a:xfrm>
          <a:prstGeom prst="rect">
            <a:avLst/>
          </a:prstGeom>
          <a:solidFill>
            <a:srgbClr val="FF66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47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110" y="5813167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Hmm …. Maybe now is a good time to ask for more money?  </a:t>
            </a:r>
            <a:endParaRPr lang="en-US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775082"/>
              </p:ext>
            </p:extLst>
          </p:nvPr>
        </p:nvGraphicFramePr>
        <p:xfrm>
          <a:off x="76200" y="1225036"/>
          <a:ext cx="8770620" cy="444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4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514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Want vs. Need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1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1606" y="-182665"/>
            <a:ext cx="10742807" cy="7193065"/>
          </a:xfrm>
          <a:prstGeom prst="roundRect">
            <a:avLst>
              <a:gd name="adj" fmla="val 7941"/>
            </a:avLst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152400"/>
            <a:ext cx="4953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latin typeface="Calibri" panose="020F0502020204030204" pitchFamily="34" charset="0"/>
              </a:rPr>
              <a:t>S</a:t>
            </a:r>
            <a:r>
              <a:rPr lang="en-US" sz="2800" b="1" i="1" dirty="0" smtClean="0">
                <a:latin typeface="Calibri" panose="020F0502020204030204" pitchFamily="34" charset="0"/>
              </a:rPr>
              <a:t>hould we try to fix this?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934719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4953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latin typeface="Calibri" panose="020F0502020204030204" pitchFamily="34" charset="0"/>
              </a:rPr>
              <a:t>S</a:t>
            </a:r>
            <a:r>
              <a:rPr lang="en-US" sz="2800" b="1" i="1" dirty="0" smtClean="0">
                <a:latin typeface="Calibri" panose="020F0502020204030204" pitchFamily="34" charset="0"/>
              </a:rPr>
              <a:t>hould we try to stop this?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-228600"/>
            <a:ext cx="9815575" cy="8136453"/>
          </a:xfrm>
          <a:prstGeom prst="roundRect">
            <a:avLst>
              <a:gd name="adj" fmla="val 7941"/>
            </a:avLst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4953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latin typeface="Calibri" panose="020F0502020204030204" pitchFamily="34" charset="0"/>
              </a:rPr>
              <a:t>S</a:t>
            </a:r>
            <a:r>
              <a:rPr lang="en-US" sz="2800" b="1" i="1" dirty="0" smtClean="0">
                <a:latin typeface="Calibri" panose="020F0502020204030204" pitchFamily="34" charset="0"/>
              </a:rPr>
              <a:t>hould we try to find these?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528"/>
            <a:ext cx="7997825" cy="65547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latin typeface="Century Gothic" pitchFamily="34" charset="0"/>
              </a:rPr>
              <a:t>GMP Inventory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838200"/>
            <a:ext cx="9175865" cy="57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3635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026" name="Picture 2" descr="C:\Users\ortizt\Desktop\249_4996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34" y="0"/>
            <a:ext cx="10323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52578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latin typeface="Calibri" panose="020F0502020204030204" pitchFamily="34" charset="0"/>
              </a:rPr>
              <a:t>Or should we try to keep this clean?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20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Observations … Questions</a:t>
            </a:r>
            <a:endParaRPr lang="en-US" sz="4000" b="1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1371600"/>
            <a:ext cx="7874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 smtClean="0"/>
              <a:t>How effective is our mitigation?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 smtClean="0"/>
              <a:t>What is the life cycle of our device?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 smtClean="0"/>
              <a:t>What is the life cycle for our “asset”. How long does it take a rock cut to deteriorate? </a:t>
            </a:r>
            <a:r>
              <a:rPr lang="en-US" sz="2800" b="1" i="1" dirty="0" smtClean="0">
                <a:solidFill>
                  <a:srgbClr val="FFC000"/>
                </a:solidFill>
              </a:rPr>
              <a:t>It depends isn’t a valid answer for building a curve.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 smtClean="0"/>
              <a:t>What is a realistic target?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1981203" cy="1981203"/>
          </a:xfrm>
          <a:prstGeom prst="roundRect">
            <a:avLst>
              <a:gd name="adj" fmla="val 8791"/>
            </a:avLst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2247901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Drive Safely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3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728"/>
            <a:ext cx="7997825" cy="65547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latin typeface="Century Gothic" pitchFamily="34" charset="0"/>
              </a:rPr>
              <a:t>Approach Evolution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7924800" cy="4876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entury Gothic" pitchFamily="34" charset="0"/>
              </a:rPr>
              <a:t>Adapting risk calculations to CDOT/MAP-21 performance areas</a:t>
            </a:r>
          </a:p>
          <a:p>
            <a:pPr marL="800100" lvl="2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entury Gothic" pitchFamily="34" charset="0"/>
              </a:rPr>
              <a:t>Potential </a:t>
            </a:r>
            <a:r>
              <a:rPr lang="en-US" sz="2400" kern="0" dirty="0">
                <a:latin typeface="Century Gothic" pitchFamily="34" charset="0"/>
              </a:rPr>
              <a:t>impacts  to safety, mobility, maintenance/condition metrics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entury Gothic" pitchFamily="34" charset="0"/>
              </a:rPr>
              <a:t>Fitting the plan into the CDOT TAM models</a:t>
            </a:r>
          </a:p>
          <a:p>
            <a:pPr marL="800100" lvl="1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Century Gothic" pitchFamily="34" charset="0"/>
              </a:rPr>
              <a:t>Risk aggregation versus separation</a:t>
            </a:r>
          </a:p>
          <a:p>
            <a:pPr marL="800100" lvl="1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entury Gothic" pitchFamily="34" charset="0"/>
              </a:rPr>
              <a:t>Finding the one performance measure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entury Gothic" pitchFamily="34" charset="0"/>
              </a:rPr>
              <a:t>Challenges with defining sites 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SzPct val="80000"/>
              <a:defRPr/>
            </a:pPr>
            <a:endParaRPr lang="en-US" sz="2400" kern="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978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latin typeface="Century Gothic" pitchFamily="34" charset="0"/>
              </a:rPr>
              <a:t>CDOT GMP Risk Cost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231900"/>
            <a:ext cx="7315200" cy="5245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defRPr/>
            </a:pPr>
            <a:r>
              <a:rPr lang="en-US" sz="2400" dirty="0" smtClean="0">
                <a:latin typeface="Century Gothic" pitchFamily="34" charset="0"/>
              </a:rPr>
              <a:t>Cost Based Risk Calculation</a:t>
            </a:r>
          </a:p>
          <a:p>
            <a:pPr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entury Gothic" pitchFamily="34" charset="0"/>
              </a:rPr>
              <a:t>Produces a annual risk cost value for the given asset</a:t>
            </a:r>
          </a:p>
          <a:p>
            <a:pPr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marL="342900" lvl="1" indent="-342900" algn="ctr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entury Gothic" pitchFamily="34" charset="0"/>
              </a:rPr>
              <a:t>R</a:t>
            </a:r>
            <a:r>
              <a:rPr lang="en-US" sz="2400" baseline="-25000" dirty="0" smtClean="0">
                <a:latin typeface="Century Gothic" pitchFamily="34" charset="0"/>
              </a:rPr>
              <a:t>(safety, mobility, or maintenance)</a:t>
            </a:r>
            <a:r>
              <a:rPr lang="en-US" sz="2400" dirty="0" smtClean="0">
                <a:latin typeface="Century Gothic" pitchFamily="34" charset="0"/>
              </a:rPr>
              <a:t> = P</a:t>
            </a:r>
            <a:r>
              <a:rPr lang="en-US" sz="2400" baseline="-25000" dirty="0" smtClean="0">
                <a:latin typeface="Century Gothic" pitchFamily="34" charset="0"/>
              </a:rPr>
              <a:t>(H)</a:t>
            </a:r>
            <a:r>
              <a:rPr lang="en-US" sz="2400" dirty="0" smtClean="0">
                <a:latin typeface="Century Gothic" pitchFamily="34" charset="0"/>
              </a:rPr>
              <a:t> x P</a:t>
            </a:r>
            <a:r>
              <a:rPr lang="en-US" sz="2400" baseline="-25000" dirty="0" smtClean="0">
                <a:latin typeface="Century Gothic" pitchFamily="34" charset="0"/>
              </a:rPr>
              <a:t>(S:H)</a:t>
            </a:r>
            <a:r>
              <a:rPr lang="en-US" sz="2400" dirty="0" smtClean="0">
                <a:latin typeface="Century Gothic" pitchFamily="34" charset="0"/>
              </a:rPr>
              <a:t> x V</a:t>
            </a:r>
            <a:r>
              <a:rPr lang="en-US" sz="2400" baseline="-25000" dirty="0" smtClean="0">
                <a:latin typeface="Century Gothic" pitchFamily="34" charset="0"/>
              </a:rPr>
              <a:t>(</a:t>
            </a:r>
            <a:r>
              <a:rPr lang="en-US" sz="2400" baseline="-25000" dirty="0" err="1" smtClean="0">
                <a:latin typeface="Century Gothic" pitchFamily="34" charset="0"/>
              </a:rPr>
              <a:t>Prop:S</a:t>
            </a:r>
            <a:r>
              <a:rPr lang="en-US" sz="2400" baseline="-25000" dirty="0" smtClean="0">
                <a:latin typeface="Century Gothic" pitchFamily="34" charset="0"/>
              </a:rPr>
              <a:t>)</a:t>
            </a:r>
            <a:endParaRPr lang="en-US" sz="2400" dirty="0">
              <a:latin typeface="Century Gothic" pitchFamily="34" charset="0"/>
            </a:endParaRPr>
          </a:p>
          <a:p>
            <a:pPr marL="285750" lvl="1" algn="ctr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lvl="2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defRPr/>
            </a:pPr>
            <a:r>
              <a:rPr lang="en-US" sz="2000" dirty="0" smtClean="0">
                <a:latin typeface="Century Gothic" pitchFamily="34" charset="0"/>
              </a:rPr>
              <a:t>Probability of the hazard </a:t>
            </a:r>
          </a:p>
          <a:p>
            <a:pPr lvl="3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Condition measures converted to probability</a:t>
            </a:r>
          </a:p>
          <a:p>
            <a:pPr lvl="2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defRPr/>
            </a:pPr>
            <a:r>
              <a:rPr lang="en-US" sz="2000" dirty="0" smtClean="0">
                <a:latin typeface="Century Gothic" pitchFamily="34" charset="0"/>
              </a:rPr>
              <a:t>Probability of impact</a:t>
            </a:r>
          </a:p>
          <a:p>
            <a:pPr lvl="2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defRPr/>
            </a:pPr>
            <a:r>
              <a:rPr lang="en-US" sz="2000" dirty="0" smtClean="0">
                <a:latin typeface="Century Gothic" pitchFamily="34" charset="0"/>
              </a:rPr>
              <a:t>Value ($)</a:t>
            </a:r>
            <a:endParaRPr lang="en-US" sz="2000" b="1" dirty="0" smtClean="0">
              <a:latin typeface="Century Gothic" pitchFamily="34" charset="0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US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/>
          <a:lstStyle/>
          <a:p>
            <a:r>
              <a:rPr lang="en-US" dirty="0" smtClean="0"/>
              <a:t>Safety Risk Cost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914400"/>
            <a:ext cx="8153400" cy="5181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Consequence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No accidents: $0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1-2 accidents: $3,500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3-4 accidents: $10,500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5-10 accidents/injury: $35,000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Injury: $91,600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Likelihood: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Combination of condition scores and AADT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Result = Segment Safety Risk Cost ($)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/>
          <a:lstStyle/>
          <a:p>
            <a:r>
              <a:rPr lang="en-US" dirty="0" smtClean="0"/>
              <a:t>Mobility Risk Cost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39800"/>
            <a:ext cx="7899400" cy="5181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Consequence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Negligible: $0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Minor delay &lt;1hr: 0.5hr x $21/</a:t>
            </a:r>
            <a:r>
              <a:rPr lang="en-US" dirty="0" err="1" smtClean="0"/>
              <a:t>hr</a:t>
            </a:r>
            <a:r>
              <a:rPr lang="en-US" dirty="0" smtClean="0"/>
              <a:t> x AADT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Major delay 1-24 hours: 12hr x $21/</a:t>
            </a:r>
            <a:r>
              <a:rPr lang="en-US" dirty="0" err="1" smtClean="0"/>
              <a:t>hr</a:t>
            </a:r>
            <a:r>
              <a:rPr lang="en-US" dirty="0" smtClean="0"/>
              <a:t> x AADT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Critical delay 1-5 days: 2 days x 24 </a:t>
            </a:r>
            <a:r>
              <a:rPr lang="en-US" dirty="0" err="1" smtClean="0"/>
              <a:t>hrs</a:t>
            </a:r>
            <a:r>
              <a:rPr lang="en-US" dirty="0" smtClean="0"/>
              <a:t> x $21/</a:t>
            </a:r>
            <a:r>
              <a:rPr lang="en-US" dirty="0" err="1" smtClean="0"/>
              <a:t>hr</a:t>
            </a:r>
            <a:r>
              <a:rPr lang="en-US" dirty="0" smtClean="0"/>
              <a:t> x AADT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Catastrophic &gt;5 days: 5 days x 24 </a:t>
            </a:r>
            <a:r>
              <a:rPr lang="en-US" dirty="0" err="1" smtClean="0"/>
              <a:t>hrs</a:t>
            </a:r>
            <a:r>
              <a:rPr lang="en-US" dirty="0" smtClean="0"/>
              <a:t> x $21/</a:t>
            </a:r>
            <a:r>
              <a:rPr lang="en-US" dirty="0" err="1" smtClean="0"/>
              <a:t>hr</a:t>
            </a:r>
            <a:r>
              <a:rPr lang="en-US" dirty="0" smtClean="0"/>
              <a:t> x AADT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Apply a detour factor for Major to Catastrophic delays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Likelihood: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Based on condition scores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Result = Segment Mobility Risk Cost ($)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/>
          <a:lstStyle/>
          <a:p>
            <a:r>
              <a:rPr lang="en-US" dirty="0" smtClean="0"/>
              <a:t>Maintenance Risk Cost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066800"/>
            <a:ext cx="7505700" cy="5257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Consequence to Maintenance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Incidental &lt;$25K: use $5K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Minimal $25K-$100K: use $50K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Major $100K-$500K: use $200K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Catastrophic &gt;$500K: use $1M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Costs based on Enterprise Accounting data or other department reports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Likelihood: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Based on a condition scores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Result = Segment Maintenance Risk Cost ($)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Aggregation or Separation of Risks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39100" cy="44958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Perform mitigation planning/trade off analysis for each performance area or as a sum of all risks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Manage only safety, condition, or mobility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Manage all together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dirty="0" smtClean="0"/>
              <a:t>Equal weighting between performance areas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936"/>
            <a:ext cx="7997825" cy="65547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latin typeface="Century Gothic" pitchFamily="34" charset="0"/>
              </a:rPr>
              <a:t>Level of Risk Grading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598759"/>
            <a:ext cx="7716624" cy="13354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E5665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4"/>
              </a:buClr>
              <a:buNone/>
            </a:pPr>
            <a:r>
              <a:rPr lang="en-US" sz="2000" b="1" dirty="0" smtClean="0">
                <a:effectLst/>
                <a:latin typeface="Century Gothic" pitchFamily="34" charset="0"/>
              </a:rPr>
              <a:t>Level of Risk (LOR) </a:t>
            </a:r>
            <a:r>
              <a:rPr lang="en-US" sz="2000" dirty="0" smtClean="0">
                <a:effectLst/>
                <a:latin typeface="Century Gothic" pitchFamily="34" charset="0"/>
              </a:rPr>
              <a:t>– Geotechnical Performance Measure</a:t>
            </a:r>
          </a:p>
          <a:p>
            <a:pPr marL="400050" lvl="1" indent="0">
              <a:lnSpc>
                <a:spcPct val="120000"/>
              </a:lnSpc>
              <a:buClr>
                <a:schemeClr val="accent4"/>
              </a:buClr>
              <a:buNone/>
            </a:pPr>
            <a:r>
              <a:rPr lang="en-US" sz="2000" dirty="0" smtClean="0">
                <a:effectLst/>
                <a:latin typeface="Century Gothic" pitchFamily="34" charset="0"/>
              </a:rPr>
              <a:t>A, B, C, D, F Grading based on </a:t>
            </a:r>
            <a:br>
              <a:rPr lang="en-US" sz="2000" dirty="0" smtClean="0">
                <a:effectLst/>
                <a:latin typeface="Century Gothic" pitchFamily="34" charset="0"/>
              </a:rPr>
            </a:br>
            <a:r>
              <a:rPr lang="en-US" sz="2000" dirty="0" smtClean="0">
                <a:effectLst/>
                <a:latin typeface="Century Gothic" pitchFamily="34" charset="0"/>
              </a:rPr>
              <a:t>safety, mobility, and maintenance risk scores</a:t>
            </a:r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pic>
        <p:nvPicPr>
          <p:cNvPr id="10242" name="Picture 2" descr="C:\Users\mjv\Documents\Presentations\2015 TRB\GAM figs\Figs10-18_120714_Pag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3793" r="2372" b="3343"/>
          <a:stretch/>
        </p:blipFill>
        <p:spPr bwMode="auto">
          <a:xfrm>
            <a:off x="762000" y="685801"/>
            <a:ext cx="774299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1960</TotalTime>
  <Words>798</Words>
  <Application>Microsoft Office PowerPoint</Application>
  <PresentationFormat>On-screen Show (4:3)</PresentationFormat>
  <Paragraphs>138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Office Theme</vt:lpstr>
      <vt:lpstr>Geotechnical Asset Management Colorado DOT Update</vt:lpstr>
      <vt:lpstr>GMP Inventory</vt:lpstr>
      <vt:lpstr>Approach Evolution</vt:lpstr>
      <vt:lpstr>CDOT GMP Risk Cost</vt:lpstr>
      <vt:lpstr>Safety Risk Cost Example</vt:lpstr>
      <vt:lpstr>Mobility Risk Cost</vt:lpstr>
      <vt:lpstr>Maintenance Risk Cost</vt:lpstr>
      <vt:lpstr>Aggregation or Separation of Risks</vt:lpstr>
      <vt:lpstr>Level of Risk Grading</vt:lpstr>
      <vt:lpstr>CDOT GMP Level of Risk Metric </vt:lpstr>
      <vt:lpstr>Site versus GMP Segment</vt:lpstr>
      <vt:lpstr>Implementing the GMP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Ortiz</dc:creator>
  <cp:lastModifiedBy>mark vessely</cp:lastModifiedBy>
  <cp:revision>110</cp:revision>
  <dcterms:created xsi:type="dcterms:W3CDTF">2014-02-26T17:30:42Z</dcterms:created>
  <dcterms:modified xsi:type="dcterms:W3CDTF">2016-01-12T00:42:03Z</dcterms:modified>
</cp:coreProperties>
</file>